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9897" autoAdjust="0"/>
  </p:normalViewPr>
  <p:slideViewPr>
    <p:cSldViewPr snapToGrid="0" snapToObjects="1">
      <p:cViewPr varScale="1">
        <p:scale>
          <a:sx n="139" d="100"/>
          <a:sy n="139" d="100"/>
        </p:scale>
        <p:origin x="-136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A488F-1208-4C40-A876-8567DDCAE232}" type="datetimeFigureOut">
              <a:rPr lang="en-US" smtClean="0"/>
              <a:t>07/10/16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B05E1-00D1-DA4E-84B6-BF23AF37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A4B64D6-3626-48C1-8429-BAC119B18411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en-GB" alt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</p:spPr>
        <p:txBody>
          <a:bodyPr lIns="92063" tIns="46032" rIns="92063" bIns="46032"/>
          <a:lstStyle/>
          <a:p>
            <a:pPr eaLnBrk="1" hangingPunct="1"/>
            <a:r>
              <a:rPr lang="en-US" altLang="en-US" sz="2000" smtClean="0"/>
              <a:t>Benor in his 1990 survey states that a he identified 131 controlled trials of spiritual healing in English of which 56 showed statistically significant results at p&lt;.01 or better and another 10 at p&lt;.02-.05.  The studies involved healing effects on enzymes, cells, yeasts, bacteria, plants, animals and man.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The study published in Holistic Medicine describes the fascinating work on anaesthetized mice which amongst other things showed a “linger effect”.</a:t>
            </a:r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81488" cy="32099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E6CFBF-25A3-45EE-AAC9-16F557452D66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GB" alt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</p:spPr>
        <p:txBody>
          <a:bodyPr lIns="92063" tIns="46032" rIns="92063" bIns="46032"/>
          <a:lstStyle/>
          <a:p>
            <a:pPr eaLnBrk="1" hangingPunct="1"/>
            <a:r>
              <a:rPr lang="en-US" altLang="en-US" sz="2000" smtClean="0"/>
              <a:t>Benor in his 1990 survey states that a he identified 131 controlled trials of spiritual healing in English of which 56 showed statistically significant results at p&lt;.01 or better and another 10 at p&lt;.02-.05.  The studies involved healing effects on enzymes, cells, yeasts, bacteria, plants, animals and man.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The study published in Holistic Medicine describes the fascinating work on anaesthetized mice which amongst other things showed a “linger effect”.</a:t>
            </a:r>
          </a:p>
        </p:txBody>
      </p:sp>
      <p:sp>
        <p:nvSpPr>
          <p:cNvPr id="553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81488" cy="32099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861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61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E7586C6-C292-4780-929D-97999A772E37}" type="slidenum">
              <a:rPr lang="en-GB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144088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0455-B9D5-4B3E-AB56-ACB74EE3D49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6165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28602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6" y="228602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9D71-EEB7-42E0-BEE5-48041E59EC0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981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6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6" y="3925890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F5A5-EF70-47C5-8CD6-CE9A704AE6A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1189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6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90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83CD-FED2-4BD9-9D45-FCAF8D73D73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0833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28" y="228600"/>
            <a:ext cx="77943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5077" y="1828800"/>
            <a:ext cx="3878874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74628" y="1828800"/>
            <a:ext cx="3880338" cy="46482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1645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230E-53F5-4A50-A9F7-86F9D10BA7B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9926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10A64-EDCD-4DE7-BBC7-A0434C39095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6586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6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57A54-D03E-4F52-A581-6A801AC2AD9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6006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D921-1105-4863-84FC-B1419330C49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0073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D072A-5B27-4B6F-9F0E-6D821EF5262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0580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A65B-5C4C-4D25-B338-A9730359EC6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6294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B7C5C-7F7D-4E33-9534-69A8B34AEA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648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3C464-B8D1-4C2A-A05C-99537FF60DE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8832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 h 154"/>
                  <a:gd name="T2" fmla="*/ 0 w 144"/>
                  <a:gd name="T3" fmla="*/ 1 h 154"/>
                  <a:gd name="T4" fmla="*/ 1 w 144"/>
                  <a:gd name="T5" fmla="*/ 1 h 154"/>
                  <a:gd name="T6" fmla="*/ 0 w 144"/>
                  <a:gd name="T7" fmla="*/ 0 h 154"/>
                  <a:gd name="T8" fmla="*/ 1 w 144"/>
                  <a:gd name="T9" fmla="*/ 0 h 154"/>
                  <a:gd name="T10" fmla="*/ 1 w 144"/>
                  <a:gd name="T11" fmla="*/ 0 h 154"/>
                  <a:gd name="T12" fmla="*/ 1 w 144"/>
                  <a:gd name="T13" fmla="*/ 0 h 154"/>
                  <a:gd name="T14" fmla="*/ 1 w 144"/>
                  <a:gd name="T15" fmla="*/ 0 h 154"/>
                  <a:gd name="T16" fmla="*/ 0 w 144"/>
                  <a:gd name="T17" fmla="*/ 0 h 154"/>
                  <a:gd name="T18" fmla="*/ 1 w 144"/>
                  <a:gd name="T19" fmla="*/ 1 h 154"/>
                  <a:gd name="T20" fmla="*/ 0 w 144"/>
                  <a:gd name="T21" fmla="*/ 1 h 154"/>
                  <a:gd name="T22" fmla="*/ 0 w 144"/>
                  <a:gd name="T23" fmla="*/ 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51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>
                  <a:solidFill>
                    <a:srgbClr val="FFFFFF"/>
                  </a:solidFill>
                  <a:latin typeface="Tahoma" pitchFamily="34" charset="0"/>
                  <a:cs typeface="Arial" charset="0"/>
                </a:endParaRPr>
              </a:p>
            </p:txBody>
          </p:sp>
        </p:grpSp>
      </p:grpSp>
      <p:sp>
        <p:nvSpPr>
          <p:cNvPr id="851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6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6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51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51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5F108F-FA47-479C-BD84-C83357D1CC7B}" type="slidenum">
              <a:rPr lang="en-GB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51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6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048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45976"/>
            <a:ext cx="6696744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four suggestions for ways out of our impasse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009" y="1772816"/>
            <a:ext cx="5940151" cy="4320406"/>
          </a:xfrm>
        </p:spPr>
        <p:txBody>
          <a:bodyPr lIns="92075" tIns="46038" rIns="92075" bIns="46038"/>
          <a:lstStyle/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identification and study of    highly successful therapists’ methods and characteristics 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routine outcome monitoring to encourage alerts and problem-solving if one is going off track</a:t>
            </a:r>
          </a:p>
          <a:p>
            <a:pPr marL="0" indent="0" eaLnBrk="1" hangingPunct="1">
              <a:buSzTx/>
              <a:buNone/>
              <a:defRPr/>
            </a:pPr>
            <a:endParaRPr lang="en-US" sz="600" dirty="0" smtClean="0"/>
          </a:p>
          <a:p>
            <a:pPr marL="446400" indent="-446400" eaLnBrk="1" hangingPunct="1">
              <a:buSzPct val="120000"/>
              <a:buFont typeface="Wingdings" charset="2"/>
              <a:buChar char="ü"/>
              <a:defRPr/>
            </a:pPr>
            <a:r>
              <a:rPr lang="en-US" sz="2400" dirty="0" smtClean="0">
                <a:solidFill>
                  <a:schemeClr val="accent3"/>
                </a:solidFill>
              </a:rPr>
              <a:t>teaching &amp; specific training in ‘facilitative interpersonal skills’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 eaLnBrk="1" hangingPunct="1">
              <a:buSzTx/>
              <a:buFont typeface="Arial" charset="0"/>
              <a:buNone/>
              <a:defRPr/>
            </a:pPr>
            <a:endParaRPr lang="en-US" sz="600" dirty="0"/>
          </a:p>
          <a:p>
            <a:pPr marL="446400" indent="-446400" eaLnBrk="1" hangingPunct="1">
              <a:buSzTx/>
              <a:buFont typeface="Wingdings" pitchFamily="2" charset="2"/>
              <a:buChar char="²"/>
              <a:defRPr/>
            </a:pPr>
            <a:r>
              <a:rPr lang="en-US" sz="2400" dirty="0" smtClean="0">
                <a:solidFill>
                  <a:srgbClr val="FFCC00"/>
                </a:solidFill>
              </a:rPr>
              <a:t>lessons from emerging research on how people develop excellence 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11188" y="6669088"/>
            <a:ext cx="7848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488" y="2126068"/>
            <a:ext cx="3330000" cy="33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9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7376" y="-26988"/>
            <a:ext cx="7813675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maintaining expertise</a:t>
            </a:r>
          </a:p>
        </p:txBody>
      </p:sp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498476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827089" y="21336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1750" y="2411009"/>
            <a:ext cx="85187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Krampe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R. T. and K. A. Ericsson (1996).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"Maintaining excellence: Deliberate practice and elite performance in young and older pianists."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J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Exp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Psychol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Gen 125(4): 331-359. Two studies investigated the role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of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deliberate practice in the maintenance of cognitive-motor skills in expert and accomplished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amateur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pianists. 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Older expert and amateur pianists showed the normal pattern of large age-related reductions in standard measures of general processing speed.  Performance on music-related tasks showed similar age-graded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dec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ine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for amateur pianists but not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for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expert pianists, whose average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performance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level was only slightly below that of young expert pianists.  The degree of maintenance of relevant pianistic skills for older expert pianists was </a:t>
            </a:r>
            <a:r>
              <a:rPr lang="en-GB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predicted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by the amount of deliberate practice during later adulthood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 The role of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delib-erate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practice in the active maintenance of superior domain-specific performance in spite of general age-related decline is discussed.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184" y="1074739"/>
            <a:ext cx="7765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"If I don't practice one day, I know it; two days, the critics know it; three days, the public knows it.“  </a:t>
            </a:r>
            <a:r>
              <a:rPr lang="en-GB" sz="2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Jascha</a:t>
            </a:r>
            <a:r>
              <a:rPr lang="en-GB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Heifetz</a:t>
            </a:r>
          </a:p>
        </p:txBody>
      </p:sp>
      <p:sp>
        <p:nvSpPr>
          <p:cNvPr id="37895" name="Line 6"/>
          <p:cNvSpPr>
            <a:spLocks noChangeShapeType="1"/>
          </p:cNvSpPr>
          <p:nvPr/>
        </p:nvSpPr>
        <p:spPr bwMode="auto">
          <a:xfrm>
            <a:off x="498476" y="213360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132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950" y="6165851"/>
            <a:ext cx="89281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06477"/>
            <a:ext cx="8582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396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experience &amp; variety of outcomes</a:t>
            </a:r>
          </a:p>
        </p:txBody>
      </p:sp>
    </p:spTree>
    <p:extLst>
      <p:ext uri="{BB962C8B-B14F-4D97-AF65-F5344CB8AC3E}">
        <p14:creationId xmlns:p14="http://schemas.microsoft.com/office/powerpoint/2010/main" val="2589078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6093296"/>
            <a:ext cx="91440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Chow, D. L., et al. (2015). </a:t>
            </a:r>
            <a:r>
              <a:rPr 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"The role of deliberate practice in the development of highly effective psychotherapists."</a:t>
            </a:r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Psychotherapy (Chic) </a:t>
            </a:r>
            <a:r>
              <a:rPr lang="en-US" sz="16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</a:t>
            </a:r>
            <a:r>
              <a:rPr lang="en-US" sz="16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(3): 337-345</a:t>
            </a:r>
            <a:r>
              <a:rPr lang="en-US" sz="16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GB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576264" y="594928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-36511" y="1268090"/>
            <a:ext cx="8928991" cy="43931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17 therapists &amp; 1,632 clients were studied – therapists were classified into four quartiles depending on their effectiveness.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as expected – qualifications, profession, experience, age, and gender were found to be unrelated to effectiveness.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fascinatingly, when asked about their use of client feedback, more successful therapists were much more likely to report being “surprised” by it – possibly a measure both of how well they had “set up” the feedback &amp; of their openness/receptivity</a:t>
            </a:r>
          </a:p>
          <a:p>
            <a:pPr marL="452438" indent="-452438">
              <a:buSzPct val="110000"/>
              <a:buFont typeface="Wingdings" pitchFamily="2" charset="2"/>
              <a:buChar char="²"/>
              <a:defRPr/>
            </a:pPr>
            <a:r>
              <a:rPr lang="en-GB" sz="2000" kern="0" dirty="0" smtClean="0"/>
              <a:t>also significant was their answer to the question: </a:t>
            </a:r>
            <a:r>
              <a:rPr lang="en-GB" sz="2000" dirty="0"/>
              <a:t>“</a:t>
            </a:r>
            <a:r>
              <a:rPr lang="en-GB" sz="2000" i="1" dirty="0"/>
              <a:t>How many hours per week (on average) do you spend </a:t>
            </a:r>
            <a:r>
              <a:rPr lang="en-GB" sz="2000" b="1" i="1" dirty="0"/>
              <a:t>alone </a:t>
            </a:r>
            <a:r>
              <a:rPr lang="en-GB" sz="2000" i="1" dirty="0"/>
              <a:t>seriously </a:t>
            </a:r>
            <a:r>
              <a:rPr lang="en-GB" sz="2000" i="1" dirty="0" smtClean="0"/>
              <a:t>engaging in </a:t>
            </a:r>
            <a:r>
              <a:rPr lang="en-GB" sz="2000" i="1" dirty="0"/>
              <a:t>activities related to </a:t>
            </a:r>
            <a:r>
              <a:rPr lang="en-GB" sz="2000" b="1" i="1" dirty="0"/>
              <a:t>improving </a:t>
            </a:r>
            <a:r>
              <a:rPr lang="en-GB" sz="2000" i="1" dirty="0"/>
              <a:t>your therapy skills in the current year</a:t>
            </a:r>
            <a:r>
              <a:rPr lang="en-GB" sz="2000" i="1" dirty="0" smtClean="0"/>
              <a:t>?</a:t>
            </a:r>
            <a:r>
              <a:rPr lang="en-GB" sz="2000" dirty="0" smtClean="0"/>
              <a:t>” – the quartiles answered on average 7.39 (1</a:t>
            </a:r>
            <a:r>
              <a:rPr lang="en-GB" sz="2000" baseline="30000" dirty="0" smtClean="0"/>
              <a:t>st </a:t>
            </a:r>
            <a:r>
              <a:rPr lang="en-GB" sz="2000" dirty="0" smtClean="0"/>
              <a:t>quartile); 4.13 (2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); 2.00 (3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) &amp; 0.50 hours (4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quartile).</a:t>
            </a:r>
            <a:endParaRPr lang="en-GB" sz="20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25759"/>
            <a:ext cx="903605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4124770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-36512" y="609282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Chow, D. L., et al. (2015). "The role of deliberate practice in the development of highly effective psychotherapists." </a:t>
            </a:r>
            <a:r>
              <a:rPr lang="en-US" sz="18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Psychotherapy (Chic) </a:t>
            </a:r>
            <a:r>
              <a:rPr lang="en-US" sz="18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52</a:t>
            </a:r>
            <a:r>
              <a:rPr lang="en-US" sz="1800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(3): 337-345</a:t>
            </a:r>
            <a:r>
              <a:rPr lang="en-US" sz="1800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n-GB" altLang="en-US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576264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66851" y="1434257"/>
            <a:ext cx="8137597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“solitary activities” </a:t>
            </a:r>
            <a:r>
              <a:rPr lang="en-GB" alt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included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”reviewing therapy recordings alone, reviewing difficult/challenging cases alone, mentally running through &amp; reflecting on past sessions in one’s mind, mentally running through &amp; reflecting on what to do in future sessions, writing down reflections of past sessions, writing down plans for future sessions, viewing master therapist videos with the aim of developing specific 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therapeutic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as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therapist, reading case examples (e.g. narratives, transcripts, case studies), reading of journals pertaining to psychotherapy &amp; counselling, reading/re-</a:t>
            </a:r>
            <a:r>
              <a:rPr lang="en-GB" altLang="en-US" sz="22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reading </a:t>
            </a:r>
            <a:r>
              <a:rPr lang="en-GB" altLang="en-US" sz="22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core counselling &amp; therapeutic skills in psychotherapy.”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97768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3490132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603251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5060" name="Chart 3"/>
          <p:cNvGraphicFramePr>
            <a:graphicFrameLocks/>
          </p:cNvGraphicFramePr>
          <p:nvPr/>
        </p:nvGraphicFramePr>
        <p:xfrm>
          <a:off x="236538" y="785815"/>
          <a:ext cx="867092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8669263" imgH="5230821" progId="Excel.Sheet.8">
                  <p:embed/>
                </p:oleObj>
              </mc:Choice>
              <mc:Fallback>
                <p:oleObj name="Worksheet" r:id="rId3" imgW="8669263" imgH="523082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785815"/>
                        <a:ext cx="8670925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751" y="5622339"/>
            <a:ext cx="7993063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cumulative time spent in solitary practice over the first eight years of work as a psychotherapist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8478" y="53975"/>
            <a:ext cx="9036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psychotherapy/deliberate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3684813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0404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design &amp; sequencing of training</a:t>
            </a:r>
          </a:p>
        </p:txBody>
      </p:sp>
      <p:sp>
        <p:nvSpPr>
          <p:cNvPr id="46083" name="Line 6"/>
          <p:cNvSpPr>
            <a:spLocks noChangeShapeType="1"/>
          </p:cNvSpPr>
          <p:nvPr/>
        </p:nvSpPr>
        <p:spPr bwMode="auto">
          <a:xfrm>
            <a:off x="541339" y="594995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981200"/>
            <a:ext cx="8913812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9" y="6094413"/>
            <a:ext cx="8929687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4925" y="96044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ideally one monitors current performance &amp; then designs specific individualized training activities: there is relevance here both for psychotherapists &amp; clients.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7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Line 6"/>
          <p:cNvSpPr>
            <a:spLocks noChangeShapeType="1"/>
          </p:cNvSpPr>
          <p:nvPr/>
        </p:nvSpPr>
        <p:spPr bwMode="auto">
          <a:xfrm>
            <a:off x="541339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439" y="6167438"/>
            <a:ext cx="8929687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6" y="1062038"/>
            <a:ext cx="6983413" cy="488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designing optimal level of practice</a:t>
            </a:r>
          </a:p>
        </p:txBody>
      </p:sp>
    </p:spTree>
    <p:extLst>
      <p:ext uri="{BB962C8B-B14F-4D97-AF65-F5344CB8AC3E}">
        <p14:creationId xmlns:p14="http://schemas.microsoft.com/office/powerpoint/2010/main" val="11201400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6002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i="1">
              <a:latin typeface="CG Omega" pitchFamily="34" charset="0"/>
            </a:endParaRPr>
          </a:p>
        </p:txBody>
      </p:sp>
      <p:sp>
        <p:nvSpPr>
          <p:cNvPr id="48132" name="Text Box 12"/>
          <p:cNvSpPr txBox="1">
            <a:spLocks noChangeArrowheads="1"/>
          </p:cNvSpPr>
          <p:nvPr/>
        </p:nvSpPr>
        <p:spPr bwMode="auto">
          <a:xfrm>
            <a:off x="498475" y="200183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79388" y="1124744"/>
            <a:ext cx="8929687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clarify overall starting point and overall goal –    an obvious example is an aim to improve the proportion of clients who get to “recovery”.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choose an important sub-goal that will be a    good building block in reaching the overall goal.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again clarify one’s starting point and what the targeted sub-goal end state will look like.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deliberate practice </a:t>
            </a: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of sub-goal building block</a:t>
            </a:r>
            <a:endParaRPr lang="en-GB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fast, accurate feedback, the challenge repeated  many times, gradual incremental progress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select further building block sub-goals to work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on</a:t>
            </a:r>
            <a:endParaRPr lang="en-GB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monitor progress to main over-arching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goal</a:t>
            </a:r>
          </a:p>
          <a:p>
            <a:pPr marL="342900" indent="-342900">
              <a:buClr>
                <a:srgbClr val="FFCC00"/>
              </a:buClr>
              <a:buSzPct val="110000"/>
              <a:buFont typeface="Wingdings" pitchFamily="2" charset="2"/>
              <a:buChar char="ü"/>
              <a:defRPr/>
            </a:pPr>
            <a:r>
              <a:rPr lang="en-GB" sz="2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  <a:r>
              <a:rPr lang="en-GB" sz="2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                                … badminton example!</a:t>
            </a:r>
            <a:endParaRPr lang="en-GB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576264" y="6597352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52" y="57943"/>
            <a:ext cx="9185276" cy="1066801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 smtClean="0"/>
              <a:t>developing expertise research</a:t>
            </a:r>
          </a:p>
        </p:txBody>
      </p:sp>
    </p:spTree>
    <p:extLst>
      <p:ext uri="{BB962C8B-B14F-4D97-AF65-F5344CB8AC3E}">
        <p14:creationId xmlns:p14="http://schemas.microsoft.com/office/powerpoint/2010/main" val="1106495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4420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where should therapists focus?</a:t>
            </a:r>
          </a:p>
        </p:txBody>
      </p:sp>
      <p:sp>
        <p:nvSpPr>
          <p:cNvPr id="49155" name="Line 6"/>
          <p:cNvSpPr>
            <a:spLocks noChangeShapeType="1"/>
          </p:cNvSpPr>
          <p:nvPr/>
        </p:nvSpPr>
        <p:spPr bwMode="auto">
          <a:xfrm>
            <a:off x="576264" y="652534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34926" y="1138679"/>
            <a:ext cx="9074150" cy="1354217"/>
            <a:chOff x="35496" y="2595429"/>
            <a:chExt cx="9073008" cy="1353636"/>
          </a:xfrm>
        </p:grpSpPr>
        <p:sp>
          <p:nvSpPr>
            <p:cNvPr id="3" name="Left-Right Arrow 2"/>
            <p:cNvSpPr/>
            <p:nvPr/>
          </p:nvSpPr>
          <p:spPr>
            <a:xfrm>
              <a:off x="2987874" y="2777913"/>
              <a:ext cx="2952378" cy="108062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496" y="2595429"/>
              <a:ext cx="3096823" cy="13536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200" b="1" i="1" u="sng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common factors</a:t>
              </a:r>
              <a:r>
                <a:rPr lang="en-GB" sz="2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 </a:t>
              </a:r>
              <a:r>
                <a:rPr lang="en-GB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quality relationship, good goal agreement, confidence in methods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68825" y="2595429"/>
              <a:ext cx="3239679" cy="13536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200" b="1" i="1" u="sng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specific factors</a:t>
              </a:r>
              <a:r>
                <a:rPr lang="en-GB" sz="2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</a:t>
              </a:r>
              <a:r>
                <a:rPr lang="en-GB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cs"/>
                </a:rPr>
                <a:t> appropriate evidence based therapy, skilfully executed &amp; supervised</a:t>
              </a:r>
            </a:p>
          </p:txBody>
        </p:sp>
      </p:grp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576264" y="285273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6513" y="3118316"/>
            <a:ext cx="90730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Both camps can potentially make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considerable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gains in the results they achieve through better understanding and application of research on how individuals develop expertise – careful, measured assessment of one’s base-line; identification of key areas to work on; clarity about what better performance will look like; repeated, focused practice with rapid feedback; monitoring of whether performance improves &amp; skilled supervision/mentoring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74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52513"/>
            <a:ext cx="9036496" cy="5472112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US" sz="1600" dirty="0" smtClean="0"/>
              <a:t>Ericsson</a:t>
            </a:r>
            <a:r>
              <a:rPr lang="en-US" sz="1600" dirty="0"/>
              <a:t>, K. A. (2015). </a:t>
            </a:r>
            <a:r>
              <a:rPr lang="en-US" sz="1600" i="1" dirty="0"/>
              <a:t>"Acquisition and maintenance of medical expertise: a perspective from the expert-performance approach with deliberate </a:t>
            </a:r>
            <a:r>
              <a:rPr lang="en-US" sz="1600" i="1" dirty="0" smtClean="0"/>
              <a:t>practice." </a:t>
            </a:r>
            <a:r>
              <a:rPr lang="en-US" sz="1600" u="sng" dirty="0" err="1"/>
              <a:t>Acad</a:t>
            </a:r>
            <a:r>
              <a:rPr lang="en-US" sz="1600" u="sng" dirty="0"/>
              <a:t> Med </a:t>
            </a:r>
            <a:r>
              <a:rPr lang="en-US" sz="1600" b="1" u="sng" dirty="0"/>
              <a:t>90</a:t>
            </a:r>
            <a:r>
              <a:rPr lang="en-US" sz="1600" u="sng" dirty="0"/>
              <a:t>(11): 1471-1486</a:t>
            </a:r>
            <a:r>
              <a:rPr lang="en-US" sz="1600" u="sng" dirty="0" smtClean="0"/>
              <a:t>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US" sz="1600" dirty="0"/>
              <a:t>Hashimoto, D. A., et al. (2015). </a:t>
            </a:r>
            <a:r>
              <a:rPr lang="en-US" sz="1600" i="1" dirty="0"/>
              <a:t>"Deliberate practice enhances quality of laparoscopic surgical performance in a randomized controlled trial: from arrested development to expert </a:t>
            </a:r>
            <a:r>
              <a:rPr lang="en-US" sz="1600" i="1" dirty="0" smtClean="0"/>
              <a:t>performance."  </a:t>
            </a:r>
            <a:r>
              <a:rPr lang="en-US" sz="1600" u="sng" dirty="0" err="1" smtClean="0"/>
              <a:t>Surg</a:t>
            </a:r>
            <a:r>
              <a:rPr lang="en-US" sz="1600" u="sng" dirty="0" smtClean="0"/>
              <a:t> </a:t>
            </a:r>
            <a:r>
              <a:rPr lang="en-US" sz="1600" u="sng" dirty="0" err="1"/>
              <a:t>Endosc</a:t>
            </a:r>
            <a:r>
              <a:rPr lang="en-US" sz="1600" u="sng" dirty="0"/>
              <a:t> </a:t>
            </a:r>
            <a:r>
              <a:rPr lang="en-US" sz="1600" b="1" u="sng" dirty="0"/>
              <a:t>29</a:t>
            </a:r>
            <a:r>
              <a:rPr lang="en-US" sz="1600" u="sng" dirty="0"/>
              <a:t>(11): 3154-3162.</a:t>
            </a:r>
            <a:endParaRPr lang="en-GB" sz="160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Ericsson, K. A.  (2013)  </a:t>
            </a:r>
            <a:r>
              <a:rPr lang="en-GB" sz="1600" i="1" dirty="0" smtClean="0"/>
              <a:t>“The science of excellence meets psychotherapy.”       </a:t>
            </a:r>
            <a:r>
              <a:rPr lang="en-GB" sz="1600" dirty="0" smtClean="0"/>
              <a:t>lecture at </a:t>
            </a:r>
            <a:r>
              <a:rPr lang="en-GB" sz="1600" i="1" dirty="0" smtClean="0"/>
              <a:t>“Achieving clinical excellence conference” </a:t>
            </a:r>
            <a:r>
              <a:rPr lang="en-GB" sz="1600" dirty="0" smtClean="0"/>
              <a:t>,</a:t>
            </a:r>
            <a:r>
              <a:rPr lang="en-GB" sz="1600" dirty="0" smtClean="0"/>
              <a:t> May 17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, Amsterdam.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Ericsson</a:t>
            </a:r>
            <a:r>
              <a:rPr lang="en-GB" sz="1600" dirty="0"/>
              <a:t>, K. A., K. </a:t>
            </a:r>
            <a:r>
              <a:rPr lang="en-GB" sz="1600" dirty="0" err="1"/>
              <a:t>Nandagopal</a:t>
            </a:r>
            <a:r>
              <a:rPr lang="en-GB" sz="1600" dirty="0"/>
              <a:t>, et al. (2009). </a:t>
            </a:r>
            <a:r>
              <a:rPr lang="en-GB" sz="1600" i="1" dirty="0"/>
              <a:t>"Toward a science of exceptional achievement: Attaining superior performance through deliberate practice."</a:t>
            </a:r>
            <a:r>
              <a:rPr lang="en-GB" sz="1600" dirty="0"/>
              <a:t> </a:t>
            </a:r>
            <a:r>
              <a:rPr lang="en-GB" sz="1600" dirty="0" smtClean="0"/>
              <a:t> Ann </a:t>
            </a:r>
            <a:r>
              <a:rPr lang="en-GB" sz="1600" dirty="0"/>
              <a:t>N Y </a:t>
            </a:r>
            <a:r>
              <a:rPr lang="en-GB" sz="1600" dirty="0" err="1"/>
              <a:t>Acad</a:t>
            </a:r>
            <a:r>
              <a:rPr lang="en-GB" sz="1600" dirty="0"/>
              <a:t> </a:t>
            </a:r>
            <a:r>
              <a:rPr lang="en-GB" sz="1600" dirty="0" err="1"/>
              <a:t>Sci</a:t>
            </a:r>
            <a:r>
              <a:rPr lang="en-GB" sz="1600" dirty="0"/>
              <a:t> 1172: 199-217. </a:t>
            </a:r>
            <a:endParaRPr lang="en-GB" sz="160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(2008). </a:t>
            </a:r>
            <a:r>
              <a:rPr lang="en-GB" sz="1600" i="1" dirty="0"/>
              <a:t>"Deliberate practice and acquisition of expert performance: A general overview."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Acad</a:t>
            </a:r>
            <a:r>
              <a:rPr lang="en-GB" sz="1600" dirty="0" smtClean="0"/>
              <a:t> </a:t>
            </a:r>
            <a:r>
              <a:rPr lang="en-GB" sz="1600" dirty="0" err="1"/>
              <a:t>Emerg</a:t>
            </a:r>
            <a:r>
              <a:rPr lang="en-GB" sz="1600" dirty="0"/>
              <a:t> Med 15(11): </a:t>
            </a:r>
            <a:r>
              <a:rPr lang="en-GB" sz="1600" dirty="0" smtClean="0"/>
              <a:t>988-994. 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J. t. Whyte, et al. (2007). </a:t>
            </a:r>
            <a:r>
              <a:rPr lang="en-GB" sz="1600" i="1" dirty="0"/>
              <a:t>"Expert performance in nursing: Reviewing research on expertise in nursing within the framework of the expert-performance approach</a:t>
            </a:r>
            <a:r>
              <a:rPr lang="en-GB" sz="1600" i="1" dirty="0" smtClean="0"/>
              <a:t>.“  </a:t>
            </a:r>
            <a:r>
              <a:rPr lang="fr-FR" sz="1600" dirty="0" smtClean="0"/>
              <a:t>ANS </a:t>
            </a:r>
            <a:r>
              <a:rPr lang="fr-FR" sz="1600" dirty="0" err="1"/>
              <a:t>Adv</a:t>
            </a:r>
            <a:r>
              <a:rPr lang="fr-FR" sz="1600" dirty="0"/>
              <a:t> </a:t>
            </a:r>
            <a:r>
              <a:rPr lang="fr-FR" sz="1600" dirty="0" err="1"/>
              <a:t>Nurs</a:t>
            </a:r>
            <a:r>
              <a:rPr lang="fr-FR" sz="1600" dirty="0"/>
              <a:t> </a:t>
            </a:r>
            <a:r>
              <a:rPr lang="fr-FR" sz="1600" dirty="0" err="1"/>
              <a:t>Sci</a:t>
            </a:r>
            <a:r>
              <a:rPr lang="fr-FR" sz="1600" dirty="0"/>
              <a:t> 30(1): E58-71.</a:t>
            </a:r>
            <a:endParaRPr lang="en-GB" sz="1600" i="1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M. J. </a:t>
            </a:r>
            <a:r>
              <a:rPr lang="en-GB" sz="1600" dirty="0" err="1"/>
              <a:t>Prietula</a:t>
            </a:r>
            <a:r>
              <a:rPr lang="en-GB" sz="1600" dirty="0"/>
              <a:t>, et al. (2007). </a:t>
            </a:r>
            <a:r>
              <a:rPr lang="en-GB" sz="1600" i="1" dirty="0"/>
              <a:t>"The making of an expert."</a:t>
            </a:r>
            <a:r>
              <a:rPr lang="en-GB" sz="1600" dirty="0"/>
              <a:t> </a:t>
            </a:r>
            <a:r>
              <a:rPr lang="en-GB" sz="1600" dirty="0" smtClean="0"/>
              <a:t> </a:t>
            </a:r>
            <a:r>
              <a:rPr lang="en-GB" sz="1600" dirty="0" err="1" smtClean="0"/>
              <a:t>Harv</a:t>
            </a:r>
            <a:r>
              <a:rPr lang="en-GB" sz="1600" dirty="0" smtClean="0"/>
              <a:t> </a:t>
            </a:r>
            <a:r>
              <a:rPr lang="en-GB" sz="1600" dirty="0"/>
              <a:t>Bus Rev 85(7-8): 114-121, 193.</a:t>
            </a:r>
            <a:endParaRPr lang="en-GB" sz="160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(2007). </a:t>
            </a:r>
            <a:r>
              <a:rPr lang="en-GB" sz="1600" i="1" dirty="0"/>
              <a:t>"An expert-performance perspective of research on medical expertise: The study of clinical performance."</a:t>
            </a:r>
            <a:r>
              <a:rPr lang="en-GB" sz="1600" dirty="0"/>
              <a:t> </a:t>
            </a:r>
            <a:r>
              <a:rPr lang="en-GB" sz="1600" dirty="0" smtClean="0"/>
              <a:t>  Med </a:t>
            </a:r>
            <a:r>
              <a:rPr lang="en-GB" sz="1600" dirty="0" err="1"/>
              <a:t>Educ</a:t>
            </a:r>
            <a:r>
              <a:rPr lang="en-GB" sz="1600" dirty="0"/>
              <a:t> 41(12): 1124-1130</a:t>
            </a:r>
            <a:r>
              <a:rPr lang="en-GB" sz="1600" dirty="0" smtClean="0"/>
              <a:t>.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 smtClean="0"/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 smtClean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784225" y="6669088"/>
            <a:ext cx="7532688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30175"/>
            <a:ext cx="8612188" cy="850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 err="1" smtClean="0"/>
              <a:t>ericsson</a:t>
            </a:r>
            <a:r>
              <a:rPr lang="en-US" sz="4000" dirty="0" smtClean="0"/>
              <a:t> &amp; achieving excellence</a:t>
            </a:r>
          </a:p>
        </p:txBody>
      </p:sp>
    </p:spTree>
    <p:extLst>
      <p:ext uri="{BB962C8B-B14F-4D97-AF65-F5344CB8AC3E}">
        <p14:creationId xmlns:p14="http://schemas.microsoft.com/office/powerpoint/2010/main" val="3981308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9" y="981398"/>
            <a:ext cx="8785225" cy="2087562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 (ed.) (2009)  </a:t>
            </a:r>
            <a:r>
              <a:rPr lang="en-GB" sz="1600" i="1" dirty="0" smtClean="0"/>
              <a:t>“Development of professional expertise: Toward measurement of expert performance and design of optimal learning environ-</a:t>
            </a:r>
            <a:r>
              <a:rPr lang="en-GB" sz="1600" i="1" dirty="0" err="1" smtClean="0"/>
              <a:t>ments</a:t>
            </a:r>
            <a:r>
              <a:rPr lang="en-GB" sz="1600" i="1" dirty="0" smtClean="0"/>
              <a:t>.”   </a:t>
            </a:r>
            <a:r>
              <a:rPr lang="en-GB" sz="1600" dirty="0" smtClean="0"/>
              <a:t>Cambridge, England: Cambridge University Press.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Ericsson, et al. (</a:t>
            </a:r>
            <a:r>
              <a:rPr lang="en-GB" sz="1600" dirty="0" err="1" smtClean="0"/>
              <a:t>ed</a:t>
            </a:r>
            <a:r>
              <a:rPr lang="en-GB" sz="1600" dirty="0" smtClean="0"/>
              <a:t>) (2006). </a:t>
            </a:r>
            <a:r>
              <a:rPr lang="en-GB" sz="1600" i="1" dirty="0" smtClean="0"/>
              <a:t>"The Cambridge handbook of expertise and expert performance.”</a:t>
            </a:r>
            <a:r>
              <a:rPr lang="en-GB" sz="1600" dirty="0" smtClean="0"/>
              <a:t>  Cambridge, England: Cambridge University Press.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 smtClean="0"/>
              <a:t>K. A. Ericsson (ed.) (1996)  </a:t>
            </a:r>
            <a:r>
              <a:rPr lang="en-GB" sz="1600" i="1" dirty="0" smtClean="0"/>
              <a:t>“The road to excellence: The acquisition of expert performance in the arts and sciences, sports, and games.”  </a:t>
            </a:r>
            <a:r>
              <a:rPr lang="en-GB" sz="1600" dirty="0" smtClean="0"/>
              <a:t>New Jersey: Erlbaum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804864" y="6742113"/>
            <a:ext cx="7534275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0" y="3140968"/>
            <a:ext cx="91440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Lemov</a:t>
            </a:r>
            <a:r>
              <a:rPr lang="en-GB" sz="1600" kern="0" dirty="0" smtClean="0"/>
              <a:t>, D., </a:t>
            </a:r>
            <a:r>
              <a:rPr lang="en-GB" sz="1600" kern="0" dirty="0" err="1" smtClean="0"/>
              <a:t>Woolway</a:t>
            </a:r>
            <a:r>
              <a:rPr lang="en-GB" sz="1600" kern="0" dirty="0" smtClean="0"/>
              <a:t>, E. &amp; </a:t>
            </a:r>
            <a:r>
              <a:rPr lang="en-GB" sz="1600" kern="0" dirty="0" err="1" smtClean="0"/>
              <a:t>Yezzi</a:t>
            </a:r>
            <a:r>
              <a:rPr lang="en-GB" sz="1600" kern="0" dirty="0" smtClean="0"/>
              <a:t>, K. (2012)  </a:t>
            </a:r>
            <a:r>
              <a:rPr lang="en-GB" sz="1600" i="1" kern="0" dirty="0" smtClean="0"/>
              <a:t>“Practice perfect: 42 rules for getting better at getting better.”   </a:t>
            </a:r>
            <a:r>
              <a:rPr lang="en-GB" sz="1600" kern="0" dirty="0" smtClean="0"/>
              <a:t>San Francisco: </a:t>
            </a:r>
            <a:r>
              <a:rPr lang="en-GB" sz="1600" kern="0" dirty="0" err="1" smtClean="0"/>
              <a:t>Jossey</a:t>
            </a:r>
            <a:r>
              <a:rPr lang="en-GB" sz="1600" kern="0" dirty="0" smtClean="0"/>
              <a:t>-Bass.</a:t>
            </a:r>
            <a:r>
              <a:rPr lang="en-GB" sz="1600" i="1" kern="0" dirty="0" smtClean="0"/>
              <a:t> </a:t>
            </a:r>
            <a:endParaRPr lang="en-GB" sz="1600" kern="0" dirty="0" smtClean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Ankerson</a:t>
            </a:r>
            <a:r>
              <a:rPr lang="en-GB" sz="1600" kern="0" dirty="0" smtClean="0"/>
              <a:t>, R. (2012)  </a:t>
            </a:r>
            <a:r>
              <a:rPr lang="en-GB" sz="1600" i="1" kern="0" dirty="0" smtClean="0"/>
              <a:t>“The gold mine effect.”  </a:t>
            </a:r>
            <a:r>
              <a:rPr lang="en-GB" sz="1600" kern="0" dirty="0" smtClean="0"/>
              <a:t> London: Icon Books.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Shenk</a:t>
            </a:r>
            <a:r>
              <a:rPr lang="en-GB" sz="1600" kern="0" dirty="0" smtClean="0"/>
              <a:t>, D. (2010)  </a:t>
            </a:r>
            <a:r>
              <a:rPr lang="en-GB" sz="1600" i="1" kern="0" dirty="0" smtClean="0"/>
              <a:t>“The genius in all of us.”   </a:t>
            </a:r>
            <a:r>
              <a:rPr lang="en-GB" sz="1600" kern="0" dirty="0" smtClean="0"/>
              <a:t>London: Icon Books.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Syed, M. (2010)  </a:t>
            </a:r>
            <a:r>
              <a:rPr lang="en-GB" sz="1600" i="1" kern="0" dirty="0" smtClean="0"/>
              <a:t>“Bounce: The myth of talent and the power of practice.”   </a:t>
            </a:r>
            <a:r>
              <a:rPr lang="en-GB" sz="1600" kern="0" dirty="0" smtClean="0"/>
              <a:t>London: Fourth Estate.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Coyle, D. (2009)  </a:t>
            </a:r>
            <a:r>
              <a:rPr lang="en-GB" sz="1600" i="1" kern="0" dirty="0" smtClean="0"/>
              <a:t>“The talent code.”  </a:t>
            </a:r>
            <a:r>
              <a:rPr lang="en-GB" sz="1600" kern="0" dirty="0" smtClean="0"/>
              <a:t>New York: Bantam.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Gladwell</a:t>
            </a:r>
            <a:r>
              <a:rPr lang="en-GB" sz="1600" kern="0" dirty="0" smtClean="0"/>
              <a:t>, M. (2008) </a:t>
            </a:r>
            <a:r>
              <a:rPr lang="en-GB" sz="1600" i="1" kern="0" dirty="0" smtClean="0"/>
              <a:t>“Outliers."</a:t>
            </a:r>
            <a:r>
              <a:rPr lang="en-GB" sz="1600" kern="0" dirty="0" smtClean="0"/>
              <a:t>  Little, Brown and Company. 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Colvin, G. (2008</a:t>
            </a:r>
            <a:r>
              <a:rPr lang="en-GB" sz="1600" i="1" kern="0" dirty="0" smtClean="0"/>
              <a:t>)  “Talent is overrated: What really separates world-class performers from everybody else.”  </a:t>
            </a:r>
            <a:r>
              <a:rPr lang="en-GB" sz="1600" kern="0" dirty="0" smtClean="0"/>
              <a:t>New York: Penguin.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err="1" smtClean="0"/>
              <a:t>Dweck</a:t>
            </a:r>
            <a:r>
              <a:rPr lang="en-GB" sz="1600" kern="0" dirty="0" smtClean="0"/>
              <a:t>, C. (2006)  </a:t>
            </a:r>
            <a:r>
              <a:rPr lang="en-GB" sz="1600" i="1" kern="0" dirty="0" smtClean="0"/>
              <a:t>“</a:t>
            </a:r>
            <a:r>
              <a:rPr lang="en-GB" sz="1600" i="1" kern="0" dirty="0" err="1" smtClean="0"/>
              <a:t>Mindset</a:t>
            </a:r>
            <a:r>
              <a:rPr lang="en-GB" sz="1600" i="1" kern="0" dirty="0" smtClean="0"/>
              <a:t>: How you can fulfil your potential.”  </a:t>
            </a:r>
            <a:r>
              <a:rPr lang="en-GB" sz="1600" kern="0" dirty="0" smtClean="0"/>
              <a:t>NY: Ballantine.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kern="0" dirty="0" smtClean="0"/>
              <a:t>Syed, M. (2015)  </a:t>
            </a:r>
            <a:r>
              <a:rPr lang="en-GB" sz="1600" i="1" kern="0" dirty="0" smtClean="0"/>
              <a:t>“Black box thinking: Marginal gains &amp; secrets of high performance”</a:t>
            </a:r>
          </a:p>
        </p:txBody>
      </p:sp>
      <p:sp>
        <p:nvSpPr>
          <p:cNvPr id="32774" name="Line 4"/>
          <p:cNvSpPr>
            <a:spLocks noChangeShapeType="1"/>
          </p:cNvSpPr>
          <p:nvPr/>
        </p:nvSpPr>
        <p:spPr bwMode="auto">
          <a:xfrm>
            <a:off x="804864" y="3068638"/>
            <a:ext cx="7534275" cy="0"/>
          </a:xfrm>
          <a:prstGeom prst="line">
            <a:avLst/>
          </a:prstGeom>
          <a:noFill/>
          <a:ln w="5080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2" y="15875"/>
            <a:ext cx="9252520" cy="850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 smtClean="0"/>
              <a:t>growing numbers of relevant books</a:t>
            </a:r>
          </a:p>
        </p:txBody>
      </p:sp>
    </p:spTree>
    <p:extLst>
      <p:ext uri="{BB962C8B-B14F-4D97-AF65-F5344CB8AC3E}">
        <p14:creationId xmlns:p14="http://schemas.microsoft.com/office/powerpoint/2010/main" val="1158192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052515"/>
            <a:ext cx="8497888" cy="4896765"/>
          </a:xfrm>
        </p:spPr>
        <p:txBody>
          <a:bodyPr/>
          <a:lstStyle/>
          <a:p>
            <a:pPr marL="0" indent="0" eaLnBrk="1" hangingPunct="1">
              <a:buSzTx/>
              <a:buFont typeface="Arial" charset="0"/>
              <a:buNone/>
              <a:defRPr/>
            </a:pP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“Traditionally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professional expertise has been judged by length of experience, reputation, and perceived mastery of knowledge and skill. Unfortunately, recent research demonstrates only a weak relationship between these indicators of expertise and actual, observed 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performance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…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Expert performance can, however, be traced to active engagement in deliberate practice (DP), where training</a:t>
            </a:r>
            <a:r>
              <a:rPr lang="en-GB" sz="2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(often designed and arranged by their teachers and coaches)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focused on improving particular tasks. </a:t>
            </a:r>
            <a:r>
              <a:rPr lang="en-GB" sz="2400" i="1" u="sng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DP </a:t>
            </a:r>
            <a:r>
              <a:rPr lang="en-GB" sz="2400" i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also involves the provision of immediate feedback, time for problem-solving and evaluation, and opportunities for repeated performance to refine </a:t>
            </a:r>
            <a:r>
              <a:rPr lang="en-GB" sz="2400" i="1" u="sng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</a:t>
            </a:r>
            <a:r>
              <a:rPr lang="en-GB" sz="2400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n-GB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528" y="6165852"/>
            <a:ext cx="849605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Ericsson, K. A. (2008).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"Deliberate practice and acquisition of expert performance: A general overview."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Acad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n-GB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Emerg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Med 15(11): 988-994. 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57626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08520" y="53975"/>
            <a:ext cx="936104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800" dirty="0" smtClean="0"/>
              <a:t>true expertise &amp; 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4225502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42" y="1663604"/>
            <a:ext cx="3510508" cy="2629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581128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“Deliberate Practice </a:t>
            </a:r>
            <a:r>
              <a:rPr lang="en-GB" sz="28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also involves the provision of immediate feedback, time for problem-solving and evaluation, and opportunities for repeated performance to refine </a:t>
            </a:r>
            <a:r>
              <a:rPr lang="en-GB" sz="2800" i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behavior</a:t>
            </a:r>
            <a:r>
              <a:rPr lang="en-GB" sz="28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4000" dirty="0" smtClean="0"/>
              <a:t>deliberate practice requires rapid feedback to refine performance</a:t>
            </a:r>
            <a:endParaRPr lang="en-US" sz="4000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40259" y="6669360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08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950" y="6165851"/>
            <a:ext cx="8928100" cy="5847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06477"/>
            <a:ext cx="8582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-17463"/>
            <a:ext cx="89281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experience &amp; variety of outcomes</a:t>
            </a:r>
          </a:p>
        </p:txBody>
      </p:sp>
    </p:spTree>
    <p:extLst>
      <p:ext uri="{BB962C8B-B14F-4D97-AF65-F5344CB8AC3E}">
        <p14:creationId xmlns:p14="http://schemas.microsoft.com/office/powerpoint/2010/main" val="1304357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66" y="1485131"/>
            <a:ext cx="8496498" cy="4104109"/>
          </a:xfrm>
        </p:spPr>
        <p:txBody>
          <a:bodyPr/>
          <a:lstStyle/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it was time spent in </a:t>
            </a:r>
            <a:r>
              <a:rPr lang="en-GB" sz="2000" i="1" dirty="0" smtClean="0"/>
              <a:t>“serious analysis of chess positions on one’s own”</a:t>
            </a:r>
            <a:r>
              <a:rPr lang="en-GB" sz="2000" dirty="0" smtClean="0"/>
              <a:t>  that was found to build expert performance (e.g. predicting key moves in games involving chess masters).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i="1" dirty="0" smtClean="0"/>
              <a:t>“active participation in chess tournaments” </a:t>
            </a:r>
            <a:r>
              <a:rPr lang="en-GB" sz="2000" dirty="0"/>
              <a:t> </a:t>
            </a:r>
            <a:r>
              <a:rPr lang="en-GB" sz="2000" dirty="0" smtClean="0"/>
              <a:t>was unrelated   to improvement, and </a:t>
            </a:r>
            <a:r>
              <a:rPr lang="en-GB" sz="2000" i="1" dirty="0" smtClean="0"/>
              <a:t>“playing chess games outside chess tournaments” </a:t>
            </a:r>
            <a:r>
              <a:rPr lang="en-GB" sz="2000" dirty="0"/>
              <a:t> </a:t>
            </a:r>
            <a:r>
              <a:rPr lang="en-GB" sz="2000" dirty="0" smtClean="0"/>
              <a:t>was a negative predictor of improvement.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the increased availability of chess computer programmes   has been associated with a reduction in the time taken to become a grandmaster from about 10 years to 5 – 6 years.</a:t>
            </a:r>
          </a:p>
          <a:p>
            <a:pPr marL="450850" indent="-450850">
              <a:buSzPct val="110000"/>
              <a:buFont typeface="Wingdings" pitchFamily="2" charset="2"/>
              <a:buChar char="²"/>
              <a:defRPr/>
            </a:pPr>
            <a:r>
              <a:rPr lang="en-GB" sz="2000" dirty="0" smtClean="0"/>
              <a:t>there has also been the emergence of world class players from small countries (with little significant chess history) such as Norway (Magnus </a:t>
            </a:r>
            <a:r>
              <a:rPr lang="en-GB" sz="2000" dirty="0" err="1" smtClean="0"/>
              <a:t>Carlsen</a:t>
            </a:r>
            <a:r>
              <a:rPr lang="en-GB" sz="2000" dirty="0" smtClean="0"/>
              <a:t>).</a:t>
            </a:r>
          </a:p>
          <a:p>
            <a:pPr marL="285750" indent="-285750">
              <a:buSzPct val="100000"/>
              <a:buFont typeface="Wingdings" pitchFamily="2" charset="2"/>
              <a:buChar char="v"/>
              <a:defRPr/>
            </a:pPr>
            <a:endParaRPr lang="en-GB" sz="2000" dirty="0"/>
          </a:p>
        </p:txBody>
      </p:sp>
      <p:sp>
        <p:nvSpPr>
          <p:cNvPr id="40963" name="Line 6"/>
          <p:cNvSpPr>
            <a:spLocks noChangeShapeType="1"/>
          </p:cNvSpPr>
          <p:nvPr/>
        </p:nvSpPr>
        <p:spPr bwMode="auto">
          <a:xfrm>
            <a:off x="611189" y="58769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925" y="59499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Charness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N., et al. (1996).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practice and coaching in entrepreneurial skill domains: An international comparison of life-span chess skill acquisition.”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K. A. Ericsson (ed.)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road to excellence.”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(51-80).  Hillsdale, NJ: Lawrence Erlbaum.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250031"/>
            <a:ext cx="8928992" cy="874713"/>
          </a:xfrm>
        </p:spPr>
        <p:txBody>
          <a:bodyPr/>
          <a:lstStyle/>
          <a:p>
            <a:pPr algn="ctr">
              <a:defRPr/>
            </a:pPr>
            <a:r>
              <a:rPr lang="en-GB" sz="4000" b="0" dirty="0" smtClean="0"/>
              <a:t>chess players/deliberate practice</a:t>
            </a:r>
            <a:endParaRPr lang="en-GB" sz="4000" b="0" dirty="0"/>
          </a:p>
        </p:txBody>
      </p:sp>
    </p:spTree>
    <p:extLst>
      <p:ext uri="{BB962C8B-B14F-4D97-AF65-F5344CB8AC3E}">
        <p14:creationId xmlns:p14="http://schemas.microsoft.com/office/powerpoint/2010/main" val="9907197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-36512" y="5876927"/>
            <a:ext cx="914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Charness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N., et al. (1996).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practice and coaching in entrepreneurial skill domains: An international comparison of life-span chess skill acquisition.”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K. A. Ericsson (ed.)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road to excellence.” 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(51-80).  Hillsdale, NJ: Lawrence Erlbaum.  </a:t>
            </a:r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539751" y="580548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7755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8520" y="-100013"/>
            <a:ext cx="91440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chess players/deliberate practice</a:t>
            </a:r>
          </a:p>
        </p:txBody>
      </p:sp>
    </p:spTree>
    <p:extLst>
      <p:ext uri="{BB962C8B-B14F-4D97-AF65-F5344CB8AC3E}">
        <p14:creationId xmlns:p14="http://schemas.microsoft.com/office/powerpoint/2010/main" val="451850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2204591"/>
            <a:ext cx="3923927" cy="3456657"/>
          </a:xfrm>
        </p:spPr>
        <p:txBody>
          <a:bodyPr/>
          <a:lstStyle/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painstaking series of interviews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students sorted into 3 groups    by professors’ assessments and success in open competitions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groups indistinguishable by average age of starting violin (age 8), average age at which decided to become musicians (just before age 15), number      of teachers, etc. etc.</a:t>
            </a:r>
          </a:p>
          <a:p>
            <a:pPr marL="285750" indent="-285750">
              <a:buSzPct val="110000"/>
              <a:buFont typeface="Wingdings" pitchFamily="2" charset="2"/>
              <a:buChar char="²"/>
              <a:defRPr/>
            </a:pPr>
            <a:r>
              <a:rPr lang="en-GB" sz="1600" dirty="0" smtClean="0"/>
              <a:t>what stood out dramatically were the differences in hours spent practising – with no exceptions!</a:t>
            </a:r>
          </a:p>
          <a:p>
            <a:pPr marL="285750" indent="-285750">
              <a:buSzPct val="100000"/>
              <a:buFont typeface="Wingdings" pitchFamily="2" charset="2"/>
              <a:buChar char="v"/>
              <a:defRPr/>
            </a:pPr>
            <a:endParaRPr lang="en-GB" sz="1800" dirty="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07950" y="6165851"/>
            <a:ext cx="89281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Ericsson, K. A.,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Krampe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R. T. &amp;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Tesch-Romer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C. (1993). </a:t>
            </a:r>
            <a:r>
              <a:rPr lang="en-GB" altLang="en-US" sz="1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“The role of deliberate practice  in the acquisition of expert performance."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GB" altLang="en-US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Psychol</a:t>
            </a:r>
            <a:r>
              <a:rPr lang="en-GB" alt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Review 100(3): 363-406. </a:t>
            </a:r>
          </a:p>
        </p:txBody>
      </p: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684214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0280" y="188915"/>
            <a:ext cx="8388224" cy="873125"/>
          </a:xfrm>
        </p:spPr>
        <p:txBody>
          <a:bodyPr/>
          <a:lstStyle/>
          <a:p>
            <a:pPr>
              <a:defRPr/>
            </a:pPr>
            <a:r>
              <a:rPr lang="en-GB" sz="4000" b="0" dirty="0" smtClean="0"/>
              <a:t>musicians &amp; deliberate practice</a:t>
            </a:r>
            <a:endParaRPr lang="en-GB" sz="4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107950" y="1137518"/>
            <a:ext cx="403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classic early study on 20 </a:t>
            </a:r>
            <a:r>
              <a:rPr lang="en-GB" dirty="0" err="1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yr</a:t>
            </a: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old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violin students at the renowned</a:t>
            </a:r>
          </a:p>
          <a:p>
            <a:pPr>
              <a:defRPr/>
            </a:pPr>
            <a:r>
              <a:rPr lang="en-GB" dirty="0">
                <a:solidFill>
                  <a:schemeClr val="tx2">
                    <a:lumMod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Music Academy of West Berlin</a:t>
            </a:r>
          </a:p>
        </p:txBody>
      </p:sp>
      <p:graphicFrame>
        <p:nvGraphicFramePr>
          <p:cNvPr id="39943" name="Content Placeholder 2"/>
          <p:cNvGraphicFramePr>
            <a:graphicFrameLocks noGrp="1"/>
          </p:cNvGraphicFramePr>
          <p:nvPr>
            <p:ph idx="1"/>
          </p:nvPr>
        </p:nvGraphicFramePr>
        <p:xfrm>
          <a:off x="3513138" y="882652"/>
          <a:ext cx="5573712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5578323" imgH="5956308" progId="Excel.Sheet.8">
                  <p:embed/>
                </p:oleObj>
              </mc:Choice>
              <mc:Fallback>
                <p:oleObj name="Worksheet" r:id="rId3" imgW="5578323" imgH="595630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882652"/>
                        <a:ext cx="5573712" cy="595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86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6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99CC00"/>
      </a:accent1>
      <a:accent2>
        <a:srgbClr val="7A9505"/>
      </a:accent2>
      <a:accent3>
        <a:srgbClr val="B2B6AD"/>
      </a:accent3>
      <a:accent4>
        <a:srgbClr val="DADADA"/>
      </a:accent4>
      <a:accent5>
        <a:srgbClr val="CAE2AA"/>
      </a:accent5>
      <a:accent6>
        <a:srgbClr val="6E8704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2474</Words>
  <Application>Microsoft Macintosh PowerPoint</Application>
  <PresentationFormat>On-screen Show (4:3)</PresentationFormat>
  <Paragraphs>96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Compass</vt:lpstr>
      <vt:lpstr>Worksheet</vt:lpstr>
      <vt:lpstr>four suggestions for ways out of our impasse</vt:lpstr>
      <vt:lpstr>ericsson &amp; achieving excellence</vt:lpstr>
      <vt:lpstr>growing numbers of relevant books</vt:lpstr>
      <vt:lpstr>true expertise &amp; deliberate practice</vt:lpstr>
      <vt:lpstr>deliberate practice requires rapid feedback to refine performance</vt:lpstr>
      <vt:lpstr>experience &amp; variety of outcomes</vt:lpstr>
      <vt:lpstr>chess players/deliberate practice</vt:lpstr>
      <vt:lpstr>chess players/deliberate practice</vt:lpstr>
      <vt:lpstr>musicians &amp; deliberate practice</vt:lpstr>
      <vt:lpstr>maintaining expertise</vt:lpstr>
      <vt:lpstr>experience &amp; variety of outcomes</vt:lpstr>
      <vt:lpstr>psychotherapy/deliberate practice</vt:lpstr>
      <vt:lpstr>psychotherapy/deliberate practice</vt:lpstr>
      <vt:lpstr>psychotherapy/deliberate practice</vt:lpstr>
      <vt:lpstr>design &amp; sequencing of training</vt:lpstr>
      <vt:lpstr>designing optimal level of practice</vt:lpstr>
      <vt:lpstr>developing expertise research</vt:lpstr>
      <vt:lpstr>where should therapists focus?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suggestions for ways out of our impasse</dc:title>
  <dc:creator>James Hawkins</dc:creator>
  <cp:lastModifiedBy>James Hawkins</cp:lastModifiedBy>
  <cp:revision>3</cp:revision>
  <dcterms:created xsi:type="dcterms:W3CDTF">2016-10-04T04:52:45Z</dcterms:created>
  <dcterms:modified xsi:type="dcterms:W3CDTF">2016-10-07T05:03:38Z</dcterms:modified>
</cp:coreProperties>
</file>