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14"/>
  </p:notesMasterIdLst>
  <p:handoutMasterIdLst>
    <p:handoutMasterId r:id="rId15"/>
  </p:handoutMasterIdLst>
  <p:sldIdLst>
    <p:sldId id="727" r:id="rId2"/>
    <p:sldId id="600" r:id="rId3"/>
    <p:sldId id="646" r:id="rId4"/>
    <p:sldId id="765" r:id="rId5"/>
    <p:sldId id="767" r:id="rId6"/>
    <p:sldId id="601" r:id="rId7"/>
    <p:sldId id="622" r:id="rId8"/>
    <p:sldId id="770" r:id="rId9"/>
    <p:sldId id="774" r:id="rId10"/>
    <p:sldId id="775" r:id="rId11"/>
    <p:sldId id="628" r:id="rId12"/>
    <p:sldId id="777" r:id="rId13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0000"/>
    <a:srgbClr val="969696"/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15620"/>
    <p:restoredTop sz="91993" autoAdjust="0"/>
  </p:normalViewPr>
  <p:slideViewPr>
    <p:cSldViewPr>
      <p:cViewPr varScale="1">
        <p:scale>
          <a:sx n="124" d="100"/>
          <a:sy n="124" d="100"/>
        </p:scale>
        <p:origin x="198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3560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7"/>
          <p:cNvSpPr txBox="1">
            <a:spLocks noChangeArrowheads="1"/>
          </p:cNvSpPr>
          <p:nvPr/>
        </p:nvSpPr>
        <p:spPr bwMode="auto">
          <a:xfrm>
            <a:off x="1557338" y="8523288"/>
            <a:ext cx="39798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sz="1400" i="1"/>
              <a:t>James Hawkins, 78 Polwarth Terrace, Edinburgh</a:t>
            </a:r>
          </a:p>
        </p:txBody>
      </p:sp>
      <p:sp>
        <p:nvSpPr>
          <p:cNvPr id="31747" name="Text Box 8"/>
          <p:cNvSpPr txBox="1">
            <a:spLocks noChangeArrowheads="1"/>
          </p:cNvSpPr>
          <p:nvPr/>
        </p:nvSpPr>
        <p:spPr bwMode="auto">
          <a:xfrm>
            <a:off x="260648" y="263525"/>
            <a:ext cx="64940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sz="2400" b="1" i="1" u="sng" dirty="0"/>
              <a:t>how to live well: a shared </a:t>
            </a:r>
            <a:r>
              <a:rPr lang="en-GB" sz="2400" b="1" i="1" u="sng"/>
              <a:t>exploration 8</a:t>
            </a:r>
            <a:endParaRPr lang="en-GB" sz="2400" b="1" i="1" dirty="0"/>
          </a:p>
        </p:txBody>
      </p:sp>
    </p:spTree>
    <p:extLst>
      <p:ext uri="{BB962C8B-B14F-4D97-AF65-F5344CB8AC3E}">
        <p14:creationId xmlns:p14="http://schemas.microsoft.com/office/powerpoint/2010/main" val="166647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198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98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A7E701F-A92E-40A4-A34F-E6BB03AFC2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525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8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4 h 154"/>
                  <a:gd name="T2" fmla="*/ 3 w 144"/>
                  <a:gd name="T3" fmla="*/ 6 h 154"/>
                  <a:gd name="T4" fmla="*/ 6 w 144"/>
                  <a:gd name="T5" fmla="*/ 5 h 154"/>
                  <a:gd name="T6" fmla="*/ 3 w 144"/>
                  <a:gd name="T7" fmla="*/ 2 h 154"/>
                  <a:gd name="T8" fmla="*/ 5 w 144"/>
                  <a:gd name="T9" fmla="*/ 1 h 154"/>
                  <a:gd name="T10" fmla="*/ 6 w 144"/>
                  <a:gd name="T11" fmla="*/ 2 h 154"/>
                  <a:gd name="T12" fmla="*/ 7 w 144"/>
                  <a:gd name="T13" fmla="*/ 2 h 154"/>
                  <a:gd name="T14" fmla="*/ 5 w 144"/>
                  <a:gd name="T15" fmla="*/ 0 h 154"/>
                  <a:gd name="T16" fmla="*/ 2 w 144"/>
                  <a:gd name="T17" fmla="*/ 1 h 154"/>
                  <a:gd name="T18" fmla="*/ 4 w 144"/>
                  <a:gd name="T19" fmla="*/ 4 h 154"/>
                  <a:gd name="T20" fmla="*/ 1 w 144"/>
                  <a:gd name="T21" fmla="*/ 4 h 154"/>
                  <a:gd name="T22" fmla="*/ 0 w 144"/>
                  <a:gd name="T23" fmla="*/ 4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</p:grpSp>
      <p:sp>
        <p:nvSpPr>
          <p:cNvPr id="86169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86170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  <p:sp>
        <p:nvSpPr>
          <p:cNvPr id="155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6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7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F919785A-2F85-41A0-89A1-04898DFD19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65060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12493-A22B-4EA1-9D96-6A6CB788BA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50222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CD3EC-4590-4BA8-8C63-24C237B124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56804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600200"/>
            <a:ext cx="4194175" cy="217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1625" y="3925888"/>
            <a:ext cx="4194175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4A112-4C98-458D-B188-C47FC1B108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35069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5888"/>
            <a:ext cx="4194175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E8F52-FCD6-4DDA-B8A8-0DCA04255D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59915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328" y="228600"/>
            <a:ext cx="779438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5077" y="1828800"/>
            <a:ext cx="3878874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628" y="1828800"/>
            <a:ext cx="3880338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073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33654-7D12-4773-8B22-B6B2D4751F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61981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1737F-3A87-4CED-AE2A-C25D40C08F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54396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4ADB7-018F-4D26-B865-F557CB621C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9825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DE118-3393-4F5B-9ECB-C0C1C8DFE6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99512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87D3D-1893-4EA3-8FCF-4188F60A31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43297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D3F17-CC74-46B4-9262-FA19EC612F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92289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A3257-2213-4C30-9238-7BB91032A8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20569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47589-10A0-457B-A449-20DBDE0CEC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72880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169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0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1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2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3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4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5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6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7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8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9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0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1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33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1034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4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6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7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8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9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0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1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2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3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4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5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6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7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8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9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0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1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2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3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4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6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7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8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9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0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1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2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3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4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5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7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8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9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0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1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2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3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4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6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7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8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9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0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1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2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3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4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5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7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8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9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0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1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2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3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4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5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6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7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8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9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1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2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3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4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5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9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0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1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2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4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5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6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7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8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9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0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1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2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3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4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5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6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0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1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2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3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4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5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6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7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8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9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0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1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2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3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4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5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6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4 h 154"/>
                  <a:gd name="T2" fmla="*/ 3 w 144"/>
                  <a:gd name="T3" fmla="*/ 6 h 154"/>
                  <a:gd name="T4" fmla="*/ 6 w 144"/>
                  <a:gd name="T5" fmla="*/ 5 h 154"/>
                  <a:gd name="T6" fmla="*/ 3 w 144"/>
                  <a:gd name="T7" fmla="*/ 2 h 154"/>
                  <a:gd name="T8" fmla="*/ 5 w 144"/>
                  <a:gd name="T9" fmla="*/ 1 h 154"/>
                  <a:gd name="T10" fmla="*/ 6 w 144"/>
                  <a:gd name="T11" fmla="*/ 2 h 154"/>
                  <a:gd name="T12" fmla="*/ 7 w 144"/>
                  <a:gd name="T13" fmla="*/ 2 h 154"/>
                  <a:gd name="T14" fmla="*/ 5 w 144"/>
                  <a:gd name="T15" fmla="*/ 0 h 154"/>
                  <a:gd name="T16" fmla="*/ 2 w 144"/>
                  <a:gd name="T17" fmla="*/ 1 h 154"/>
                  <a:gd name="T18" fmla="*/ 4 w 144"/>
                  <a:gd name="T19" fmla="*/ 4 h 154"/>
                  <a:gd name="T20" fmla="*/ 1 w 144"/>
                  <a:gd name="T21" fmla="*/ 4 h 154"/>
                  <a:gd name="T22" fmla="*/ 0 w 144"/>
                  <a:gd name="T23" fmla="*/ 4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143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44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</p:grpSp>
      <p:sp>
        <p:nvSpPr>
          <p:cNvPr id="85145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85146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5147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5148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fld id="{1C1F47D9-841C-4D57-92F4-9A39A81E59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5149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2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413792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session 8 – key points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3462302" y="1443364"/>
            <a:ext cx="5646202" cy="4577924"/>
          </a:xfrm>
        </p:spPr>
        <p:txBody>
          <a:bodyPr lIns="92075" tIns="46038" rIns="92075" bIns="46038"/>
          <a:lstStyle/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‘nourishing’ relationships: 	‘knowledge’ &amp; ‘intelligence’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touch and sex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conflict and wisdom 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‘attachment’ and other 	innate </a:t>
            </a:r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behavioural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systems </a:t>
            </a:r>
            <a:endParaRPr lang="en-US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continuing to work with 	overall social networks &amp; 	the affect dyad exercise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52190" y="6669360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601E3699-3ACF-8143-BED1-3129BC0C1F6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71189923"/>
              </p:ext>
            </p:extLst>
          </p:nvPr>
        </p:nvGraphicFramePr>
        <p:xfrm>
          <a:off x="179512" y="1700808"/>
          <a:ext cx="3240360" cy="3919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1" name="Lotus SmartPics Image" r:id="rId3" imgW="29819600" imgH="35153600" progId="LotusSmartPicsImage">
                  <p:embed/>
                </p:oleObj>
              </mc:Choice>
              <mc:Fallback>
                <p:oleObj name="Lotus SmartPics Image" r:id="rId3" imgW="29819600" imgH="35153600" progId="LotusSmartPicsImage">
                  <p:embed/>
                  <p:pic>
                    <p:nvPicPr>
                      <p:cNvPr id="4099" name="Object 3">
                        <a:extLst>
                          <a:ext uri="{FF2B5EF4-FFF2-40B4-BE49-F238E27FC236}">
                            <a16:creationId xmlns:a16="http://schemas.microsoft.com/office/drawing/2014/main" id="{73597A5C-CEA6-6E48-80D9-6BFDD4594FAA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700808"/>
                        <a:ext cx="3240360" cy="3919422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9230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27384"/>
            <a:ext cx="8280920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4000" dirty="0">
                <a:latin typeface="Tahoma" charset="0"/>
                <a:cs typeface="+mj-cs"/>
              </a:rPr>
              <a:t>other ‘intrinsic’ </a:t>
            </a:r>
            <a:r>
              <a:rPr lang="en-US" sz="4000" dirty="0" err="1">
                <a:latin typeface="Tahoma" charset="0"/>
                <a:cs typeface="+mj-cs"/>
              </a:rPr>
              <a:t>behavioural</a:t>
            </a:r>
            <a:r>
              <a:rPr lang="en-US" sz="4000" dirty="0">
                <a:latin typeface="Tahoma" charset="0"/>
                <a:cs typeface="+mj-cs"/>
              </a:rPr>
              <a:t> systems</a:t>
            </a: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539551" y="5661078"/>
            <a:ext cx="3600401" cy="72178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867B2F-1901-024F-89A4-08EEB6230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342" y="908720"/>
            <a:ext cx="3974122" cy="5742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95E13F-7A44-8341-AE44-2779DDF5F0BC}"/>
              </a:ext>
            </a:extLst>
          </p:cNvPr>
          <p:cNvSpPr txBox="1"/>
          <p:nvPr/>
        </p:nvSpPr>
        <p:spPr>
          <a:xfrm>
            <a:off x="107504" y="1688609"/>
            <a:ext cx="264354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4025" indent="-454025">
              <a:buClr>
                <a:schemeClr val="accent6"/>
              </a:buClr>
              <a:buSzPct val="115000"/>
              <a:buFont typeface="Wingdings" pitchFamily="2" charset="2"/>
              <a:buChar char="v"/>
            </a:pPr>
            <a:r>
              <a:rPr lang="en-GB" sz="2800" dirty="0">
                <a:solidFill>
                  <a:schemeClr val="accent1"/>
                </a:solidFill>
              </a:rPr>
              <a:t>care-seeking</a:t>
            </a:r>
          </a:p>
          <a:p>
            <a:pPr marL="454025" indent="-454025">
              <a:buClr>
                <a:schemeClr val="accent6"/>
              </a:buClr>
              <a:buSzPct val="115000"/>
            </a:pPr>
            <a:endParaRPr lang="en-GB" sz="1400" dirty="0">
              <a:solidFill>
                <a:schemeClr val="accent1"/>
              </a:solidFill>
            </a:endParaRPr>
          </a:p>
          <a:p>
            <a:pPr marL="454025" indent="-454025">
              <a:buClr>
                <a:schemeClr val="accent6"/>
              </a:buClr>
              <a:buSzPct val="115000"/>
              <a:buFont typeface="Wingdings" pitchFamily="2" charset="2"/>
              <a:buChar char="v"/>
            </a:pPr>
            <a:r>
              <a:rPr lang="en-GB" sz="2800" dirty="0">
                <a:solidFill>
                  <a:schemeClr val="accent1"/>
                </a:solidFill>
              </a:rPr>
              <a:t>care-giving</a:t>
            </a:r>
          </a:p>
          <a:p>
            <a:pPr marL="454025" indent="-454025">
              <a:buClr>
                <a:schemeClr val="accent6"/>
              </a:buClr>
              <a:buSzPct val="115000"/>
            </a:pPr>
            <a:endParaRPr lang="en-GB" sz="1400" dirty="0">
              <a:solidFill>
                <a:schemeClr val="accent1"/>
              </a:solidFill>
            </a:endParaRPr>
          </a:p>
          <a:p>
            <a:pPr marL="454025" indent="-454025">
              <a:buClr>
                <a:schemeClr val="accent6"/>
              </a:buClr>
              <a:buSzPct val="115000"/>
              <a:buFont typeface="Wingdings" pitchFamily="2" charset="2"/>
              <a:buChar char="v"/>
            </a:pPr>
            <a:r>
              <a:rPr lang="en-GB" sz="2800" dirty="0">
                <a:solidFill>
                  <a:schemeClr val="accent1"/>
                </a:solidFill>
              </a:rPr>
              <a:t>exploration</a:t>
            </a:r>
          </a:p>
          <a:p>
            <a:pPr marL="454025" indent="-454025">
              <a:buClr>
                <a:schemeClr val="accent6"/>
              </a:buClr>
              <a:buSzPct val="115000"/>
            </a:pPr>
            <a:endParaRPr lang="en-GB" sz="1400" dirty="0">
              <a:solidFill>
                <a:schemeClr val="accent1"/>
              </a:solidFill>
            </a:endParaRPr>
          </a:p>
          <a:p>
            <a:pPr marL="454025" indent="-454025">
              <a:buClr>
                <a:schemeClr val="accent6"/>
              </a:buClr>
              <a:buSzPct val="115000"/>
              <a:buFont typeface="Wingdings" pitchFamily="2" charset="2"/>
              <a:buChar char="v"/>
            </a:pPr>
            <a:r>
              <a:rPr lang="en-GB" sz="2800" dirty="0">
                <a:solidFill>
                  <a:schemeClr val="accent1"/>
                </a:solidFill>
              </a:rPr>
              <a:t>sex</a:t>
            </a:r>
          </a:p>
          <a:p>
            <a:pPr marL="454025" indent="-454025">
              <a:buClr>
                <a:schemeClr val="accent6"/>
              </a:buClr>
              <a:buSzPct val="115000"/>
            </a:pPr>
            <a:endParaRPr lang="en-GB" sz="1400" dirty="0">
              <a:solidFill>
                <a:schemeClr val="accent1"/>
              </a:solidFill>
            </a:endParaRPr>
          </a:p>
          <a:p>
            <a:pPr marL="454025" indent="-454025">
              <a:buClr>
                <a:schemeClr val="accent6"/>
              </a:buClr>
              <a:buSzPct val="115000"/>
              <a:buFont typeface="Wingdings" pitchFamily="2" charset="2"/>
              <a:buChar char="v"/>
            </a:pPr>
            <a:r>
              <a:rPr lang="en-GB" sz="2800" dirty="0">
                <a:solidFill>
                  <a:schemeClr val="accent1"/>
                </a:solidFill>
              </a:rPr>
              <a:t>power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B51FB2-30EF-4545-AA8E-A351AC71E496}"/>
              </a:ext>
            </a:extLst>
          </p:cNvPr>
          <p:cNvSpPr txBox="1"/>
          <p:nvPr/>
        </p:nvSpPr>
        <p:spPr>
          <a:xfrm>
            <a:off x="2542151" y="2077676"/>
            <a:ext cx="210185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>
                <a:solidFill>
                  <a:srgbClr val="00B050"/>
                </a:solidFill>
              </a:rPr>
              <a:t>about right?</a:t>
            </a:r>
          </a:p>
          <a:p>
            <a:endParaRPr lang="en-GB" sz="2800" i="1" dirty="0">
              <a:solidFill>
                <a:srgbClr val="00B050"/>
              </a:solidFill>
            </a:endParaRPr>
          </a:p>
          <a:p>
            <a:r>
              <a:rPr lang="en-GB" sz="2800" i="1" dirty="0">
                <a:solidFill>
                  <a:srgbClr val="00B050"/>
                </a:solidFill>
              </a:rPr>
              <a:t>too hot?</a:t>
            </a:r>
          </a:p>
          <a:p>
            <a:endParaRPr lang="en-GB" sz="2800" i="1" dirty="0">
              <a:solidFill>
                <a:srgbClr val="00B050"/>
              </a:solidFill>
            </a:endParaRPr>
          </a:p>
          <a:p>
            <a:r>
              <a:rPr lang="en-GB" sz="2800" i="1" dirty="0">
                <a:solidFill>
                  <a:srgbClr val="00B050"/>
                </a:solidFill>
              </a:rPr>
              <a:t>too cold?</a:t>
            </a:r>
          </a:p>
        </p:txBody>
      </p:sp>
    </p:spTree>
    <p:extLst>
      <p:ext uri="{BB962C8B-B14F-4D97-AF65-F5344CB8AC3E}">
        <p14:creationId xmlns:p14="http://schemas.microsoft.com/office/powerpoint/2010/main" val="53904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598388"/>
          </a:xfrm>
        </p:spPr>
        <p:txBody>
          <a:bodyPr/>
          <a:lstStyle/>
          <a:p>
            <a:pPr algn="ctr"/>
            <a:r>
              <a:rPr lang="en-US" sz="3800" dirty="0"/>
              <a:t>affinity groups &amp; active networks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667167" y="908720"/>
            <a:ext cx="5809667" cy="5688632"/>
            <a:chOff x="380" y="3022"/>
            <a:chExt cx="11144" cy="10792"/>
          </a:xfrm>
        </p:grpSpPr>
        <p:sp>
          <p:nvSpPr>
            <p:cNvPr id="3" name="Oval 2"/>
            <p:cNvSpPr>
              <a:spLocks noChangeArrowheads="1"/>
            </p:cNvSpPr>
            <p:nvPr/>
          </p:nvSpPr>
          <p:spPr bwMode="auto">
            <a:xfrm>
              <a:off x="380" y="3022"/>
              <a:ext cx="11144" cy="10792"/>
            </a:xfrm>
            <a:prstGeom prst="ellipse">
              <a:avLst/>
            </a:prstGeom>
            <a:noFill/>
            <a:ln w="28575" cmpd="sng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Oval 2"/>
            <p:cNvSpPr>
              <a:spLocks noChangeArrowheads="1"/>
            </p:cNvSpPr>
            <p:nvPr/>
          </p:nvSpPr>
          <p:spPr bwMode="auto">
            <a:xfrm>
              <a:off x="4100" y="6746"/>
              <a:ext cx="3705" cy="3344"/>
            </a:xfrm>
            <a:prstGeom prst="ellipse">
              <a:avLst/>
            </a:prstGeom>
            <a:noFill/>
            <a:ln w="19050" cmpd="sng">
              <a:solidFill>
                <a:srgbClr val="3399FF"/>
              </a:solidFill>
              <a:prstDash val="dot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Sun 3"/>
            <p:cNvSpPr>
              <a:spLocks noChangeArrowheads="1"/>
            </p:cNvSpPr>
            <p:nvPr/>
          </p:nvSpPr>
          <p:spPr bwMode="auto">
            <a:xfrm>
              <a:off x="5719" y="8186"/>
              <a:ext cx="465" cy="463"/>
            </a:xfrm>
            <a:prstGeom prst="sun">
              <a:avLst>
                <a:gd name="adj" fmla="val 25000"/>
              </a:avLst>
            </a:prstGeom>
            <a:noFill/>
            <a:ln w="9525">
              <a:solidFill>
                <a:srgbClr val="FF66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2"/>
            <p:cNvSpPr>
              <a:spLocks noChangeArrowheads="1"/>
            </p:cNvSpPr>
            <p:nvPr/>
          </p:nvSpPr>
          <p:spPr bwMode="auto">
            <a:xfrm>
              <a:off x="2865" y="5473"/>
              <a:ext cx="6173" cy="5890"/>
            </a:xfrm>
            <a:prstGeom prst="ellipse">
              <a:avLst/>
            </a:prstGeom>
            <a:noFill/>
            <a:ln w="19050" cmpd="sng">
              <a:solidFill>
                <a:schemeClr val="accent6">
                  <a:lumMod val="60000"/>
                  <a:lumOff val="40000"/>
                </a:schemeClr>
              </a:solidFill>
              <a:prstDash val="dot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2"/>
            <p:cNvSpPr>
              <a:spLocks noChangeArrowheads="1"/>
            </p:cNvSpPr>
            <p:nvPr/>
          </p:nvSpPr>
          <p:spPr bwMode="auto">
            <a:xfrm>
              <a:off x="1460" y="4152"/>
              <a:ext cx="8985" cy="8533"/>
            </a:xfrm>
            <a:prstGeom prst="ellipse">
              <a:avLst/>
            </a:prstGeom>
            <a:noFill/>
            <a:ln w="28575" cmpd="sng">
              <a:solidFill>
                <a:schemeClr val="tx2">
                  <a:lumMod val="75000"/>
                </a:schemeClr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576263" y="6741368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251520" y="1484784"/>
            <a:ext cx="4032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one’s full ‘active </a:t>
            </a:r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network’ is made up mostly of ‘acquaintances’ - all the people </a:t>
            </a:r>
            <a:r>
              <a:rPr lang="en-US" sz="16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wit</a:t>
            </a:r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 whom one has a ‘personalized’ relationship and who one wants to maintain contact with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60032" y="1052736"/>
            <a:ext cx="4032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 average there are about 150 people in a personal full ‘active network’ </a:t>
            </a:r>
            <a:r>
              <a:rPr lang="mr-IN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with a natural range of approximately 100-250; it correlates with pre-industrial village size &amp; earlier tribal size; the active network may well serve both territorial &amp; mate-access functions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51920" y="5016078"/>
            <a:ext cx="5184576" cy="132343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  <a:beve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social identity theory (</a:t>
            </a:r>
            <a:r>
              <a:rPr lang="en-US" sz="1600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haslam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1600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cruwys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et al) highlights the considerable health gains obtainable through identification &amp; participation  with a variety of groups, that may be populated by acquaintances rather than friends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051720" y="3861048"/>
            <a:ext cx="2304256" cy="1656184"/>
          </a:xfrm>
          <a:prstGeom prst="straightConnector1">
            <a:avLst/>
          </a:prstGeom>
          <a:ln w="28575" cmpd="sng">
            <a:prstDash val="lg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71600" y="544522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 </a:t>
            </a:r>
            <a:r>
              <a:rPr lang="en-GB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=</a:t>
            </a:r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emotionally neutral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63888" y="3933056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 </a:t>
            </a:r>
            <a:r>
              <a:rPr lang="en-GB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=</a:t>
            </a:r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intensely   close/intimate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3083476"/>
            <a:ext cx="34918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successive network layers increase in numbers by a factor of about 3, and tend to involve relationships that demand less time investment to maintain &amp; that are less emotionally close </a:t>
            </a:r>
            <a:r>
              <a:rPr lang="mr-IN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however different layers respond </a:t>
            </a:r>
            <a:r>
              <a:rPr lang="en-US" sz="1600" i="1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 different needs</a:t>
            </a:r>
            <a:endParaRPr lang="en-US" sz="1600" i="1" dirty="0">
              <a:solidFill>
                <a:srgbClr val="FFFFC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64088" y="3431902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smaller </a:t>
            </a:r>
            <a:r>
              <a:rPr lang="mr-IN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approximately 50 sized </a:t>
            </a:r>
            <a:r>
              <a:rPr lang="mr-IN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affinity or foraging group probably primarily has an anti-predation function</a:t>
            </a:r>
          </a:p>
        </p:txBody>
      </p:sp>
    </p:spTree>
    <p:extLst>
      <p:ext uri="{BB962C8B-B14F-4D97-AF65-F5344CB8AC3E}">
        <p14:creationId xmlns:p14="http://schemas.microsoft.com/office/powerpoint/2010/main" val="199081477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413792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session 8 – key points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3462302" y="1443364"/>
            <a:ext cx="5646202" cy="4577924"/>
          </a:xfrm>
        </p:spPr>
        <p:txBody>
          <a:bodyPr lIns="92075" tIns="46038" rIns="92075" bIns="46038"/>
          <a:lstStyle/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‘nourishing’ relationships: 	‘knowledge’ &amp; ‘intelligence’</a:t>
            </a:r>
          </a:p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touch and sex</a:t>
            </a:r>
          </a:p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conflict and wisdom </a:t>
            </a:r>
          </a:p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‘attachment’ and other 	innate </a:t>
            </a:r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behavioural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systems </a:t>
            </a:r>
            <a:endParaRPr lang="en-US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continuing to work with 	overall social networks &amp; 	the affect dyad exercise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52190" y="6669360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601E3699-3ACF-8143-BED1-3129BC0C1F6C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79512" y="1700808"/>
          <a:ext cx="3240360" cy="3919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9" name="Lotus SmartPics Image" r:id="rId3" imgW="29819600" imgH="35153600" progId="LotusSmartPicsImage">
                  <p:embed/>
                </p:oleObj>
              </mc:Choice>
              <mc:Fallback>
                <p:oleObj name="Lotus SmartPics Image" r:id="rId3" imgW="29819600" imgH="35153600" progId="LotusSmartPicsImage">
                  <p:embed/>
                  <p:pic>
                    <p:nvPicPr>
                      <p:cNvPr id="9" name="Object 3">
                        <a:extLst>
                          <a:ext uri="{FF2B5EF4-FFF2-40B4-BE49-F238E27FC236}">
                            <a16:creationId xmlns:a16="http://schemas.microsoft.com/office/drawing/2014/main" id="{601E3699-3ACF-8143-BED1-3129BC0C1F6C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700808"/>
                        <a:ext cx="3240360" cy="3919422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2317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116632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z="4000" dirty="0"/>
              <a:t>the six ‘rules’ of friendship 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4716016" y="980728"/>
            <a:ext cx="4104456" cy="5544616"/>
          </a:xfrm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dirty="0"/>
              <a:t>stand up for them when they’re absent      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400" i="1" dirty="0"/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dirty="0"/>
              <a:t>share important news with each other             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400" dirty="0"/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dirty="0"/>
              <a:t>trust and confide        in each other  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400" dirty="0"/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dirty="0"/>
              <a:t>volunteer help when   it would be useful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400" dirty="0"/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dirty="0"/>
              <a:t>provide emotional support for each other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400" dirty="0"/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dirty="0"/>
              <a:t>try to make each  other happy</a:t>
            </a:r>
          </a:p>
          <a:p>
            <a:pPr marL="0" indent="0" eaLnBrk="1" hangingPunct="1">
              <a:lnSpc>
                <a:spcPct val="90000"/>
              </a:lnSpc>
              <a:buSzPct val="110000"/>
              <a:buNone/>
              <a:defRPr/>
            </a:pPr>
            <a:endParaRPr lang="en-US" sz="600" dirty="0"/>
          </a:p>
          <a:p>
            <a:pPr marL="447675" indent="-447675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defRPr/>
            </a:pPr>
            <a:endParaRPr lang="en-US" sz="600" dirty="0"/>
          </a:p>
          <a:p>
            <a:pPr marL="0" indent="0" eaLnBrk="1" hangingPunct="1">
              <a:lnSpc>
                <a:spcPct val="90000"/>
              </a:lnSpc>
              <a:buSzPct val="110000"/>
              <a:buNone/>
              <a:defRPr/>
            </a:pPr>
            <a:endParaRPr lang="en-US" sz="600" dirty="0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612452" y="6813376"/>
            <a:ext cx="791998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07504" y="5661248"/>
            <a:ext cx="4536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Argyle, M. &amp; M. Henderson (1984). "The rules of friendship." </a:t>
            </a:r>
            <a:r>
              <a:rPr lang="en-US" sz="16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Journal of Social and Personal Relationships </a:t>
            </a:r>
            <a:r>
              <a:rPr lang="en-US" sz="1600" b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r>
              <a:rPr lang="en-US" sz="16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(2): 211-237.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9561" y="4070682"/>
            <a:ext cx="34923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six rules were derived from 4 studies involving British, Italian, Hong Kong and Japanese participants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31" y="980728"/>
            <a:ext cx="4032448" cy="284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79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6512" y="116632"/>
            <a:ext cx="8999984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z="4000" dirty="0"/>
              <a:t>knowledge/interest seems crucial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503994" y="6597352"/>
            <a:ext cx="791998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076056" y="1986632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SzPct val="120000"/>
              <a:buFont typeface="Wingdings" charset="2"/>
              <a:buChar char=""/>
            </a:pPr>
            <a:r>
              <a:rPr lang="en-US" sz="20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know how to have a     fun time with them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47060"/>
            <a:ext cx="3161928" cy="2713988"/>
          </a:xfrm>
          <a:prstGeom prst="rect">
            <a:avLst/>
          </a:prstGeom>
        </p:spPr>
      </p:pic>
      <p:cxnSp>
        <p:nvCxnSpPr>
          <p:cNvPr id="8" name="Curved Connector 7"/>
          <p:cNvCxnSpPr/>
          <p:nvPr/>
        </p:nvCxnSpPr>
        <p:spPr>
          <a:xfrm flipV="1">
            <a:off x="683568" y="1412776"/>
            <a:ext cx="6120680" cy="4464496"/>
          </a:xfrm>
          <a:prstGeom prst="curvedConnector3">
            <a:avLst/>
          </a:prstGeom>
          <a:ln w="114300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51720" y="5601434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SzPct val="120000"/>
              <a:buFont typeface="Wingdings" charset="2"/>
              <a:buChar char=""/>
            </a:pPr>
            <a:r>
              <a:rPr lang="en-US" sz="20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know all about     their family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44008" y="2908334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SzPct val="120000"/>
              <a:buFont typeface="Wingdings" charset="2"/>
              <a:buChar char=""/>
            </a:pPr>
            <a:r>
              <a:rPr lang="en-US" sz="20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regularly ask about their  tastes, preferences &amp; passions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47864" y="4751738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SzPct val="120000"/>
              <a:buFont typeface="Wingdings" charset="2"/>
              <a:buChar char=""/>
            </a:pPr>
            <a:r>
              <a:rPr lang="en-US" sz="20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remember their birthday and other special days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16216" y="1064930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SzPct val="120000"/>
              <a:buFont typeface="Wingdings" charset="2"/>
              <a:buChar char=""/>
            </a:pPr>
            <a:r>
              <a:rPr lang="en-US" sz="20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know their  hopes &amp; dreams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50670" y="3830036"/>
            <a:ext cx="4237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SzPct val="120000"/>
              <a:buFont typeface="Wingdings" charset="2"/>
              <a:buChar char=""/>
            </a:pPr>
            <a:r>
              <a:rPr lang="en-US" sz="20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listen &amp; remember when they tell me about their problems</a:t>
            </a:r>
          </a:p>
        </p:txBody>
      </p:sp>
    </p:spTree>
    <p:extLst>
      <p:ext uri="{BB962C8B-B14F-4D97-AF65-F5344CB8AC3E}">
        <p14:creationId xmlns:p14="http://schemas.microsoft.com/office/powerpoint/2010/main" val="1325113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16" y="116632"/>
            <a:ext cx="9107488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z="4000" dirty="0"/>
              <a:t>helpful communication central too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594766" y="6741368"/>
            <a:ext cx="791998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51521" y="3921247"/>
            <a:ext cx="1942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SzPct val="120000"/>
              <a:buFont typeface="Wingdings" charset="2"/>
              <a:buChar char=""/>
            </a:pPr>
            <a:r>
              <a:rPr lang="en-US" sz="20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always try to be honest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3528" y="4905356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SzPct val="120000"/>
              <a:buFont typeface="Wingdings" charset="2"/>
              <a:buChar char=""/>
            </a:pPr>
            <a:r>
              <a:rPr lang="en-US" sz="20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know how to describe my feelings accurately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62234" y="3969253"/>
            <a:ext cx="1942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SzPct val="120000"/>
              <a:buFont typeface="Wingdings" charset="2"/>
              <a:buChar char=""/>
            </a:pPr>
            <a:r>
              <a:rPr lang="en-US" sz="20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often ask  for feedback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0072" y="4929360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SzPct val="120000"/>
              <a:buFont typeface="Wingdings" charset="2"/>
              <a:buChar char=""/>
            </a:pPr>
            <a:r>
              <a:rPr lang="en-US" sz="20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praise &amp; encourage far more often than criticize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98576" y="5889466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SzPct val="120000"/>
              <a:buFont typeface="Wingdings" charset="2"/>
              <a:buChar char=""/>
            </a:pPr>
            <a:r>
              <a:rPr lang="en-US" sz="20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try to make time for friendly conversation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1520" y="2973142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SzPct val="120000"/>
              <a:buFont typeface="Wingdings" charset="2"/>
              <a:buChar char=""/>
            </a:pPr>
            <a:r>
              <a:rPr lang="en-US" sz="20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comfortable talking about my feelings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286" y="908720"/>
            <a:ext cx="4214948" cy="1854576"/>
          </a:xfrm>
          <a:prstGeom prst="rect">
            <a:avLst/>
          </a:prstGeom>
        </p:spPr>
      </p:pic>
      <p:cxnSp>
        <p:nvCxnSpPr>
          <p:cNvPr id="5" name="Curved Connector 4"/>
          <p:cNvCxnSpPr/>
          <p:nvPr/>
        </p:nvCxnSpPr>
        <p:spPr>
          <a:xfrm flipV="1">
            <a:off x="2718556" y="4149080"/>
            <a:ext cx="3672408" cy="288032"/>
          </a:xfrm>
          <a:prstGeom prst="curvedConnector3">
            <a:avLst/>
          </a:prstGeom>
          <a:ln w="1143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436096" y="2973142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SzPct val="120000"/>
              <a:buFont typeface="Wingdings" charset="2"/>
              <a:buChar char=""/>
            </a:pPr>
            <a:r>
              <a:rPr lang="en-US" sz="20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frequently encourage to express their views</a:t>
            </a:r>
          </a:p>
        </p:txBody>
      </p:sp>
    </p:spTree>
    <p:extLst>
      <p:ext uri="{BB962C8B-B14F-4D97-AF65-F5344CB8AC3E}">
        <p14:creationId xmlns:p14="http://schemas.microsoft.com/office/powerpoint/2010/main" val="3194086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16632"/>
            <a:ext cx="8540750" cy="720080"/>
          </a:xfrm>
        </p:spPr>
        <p:txBody>
          <a:bodyPr/>
          <a:lstStyle/>
          <a:p>
            <a:r>
              <a:rPr lang="en-US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interesting recent touch research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8335" y="980728"/>
            <a:ext cx="826611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GB" sz="1600" dirty="0" err="1"/>
              <a:t>Triscoli</a:t>
            </a:r>
            <a:r>
              <a:rPr lang="en-GB" sz="1600" dirty="0"/>
              <a:t>, C., et al. (2019). "Depression predicts interpersonal problems partially through the attitude towards social touch." </a:t>
            </a:r>
            <a:r>
              <a:rPr lang="en-GB" sz="1600" u="sng" dirty="0"/>
              <a:t>Journal of Affective Disorders</a:t>
            </a:r>
            <a:r>
              <a:rPr lang="en-GB" sz="1600" dirty="0"/>
              <a:t> </a:t>
            </a:r>
            <a:r>
              <a:rPr lang="en-GB" sz="1600" b="1" dirty="0"/>
              <a:t>246</a:t>
            </a:r>
            <a:r>
              <a:rPr lang="en-GB" sz="1600" dirty="0"/>
              <a:t>: 234-240.</a:t>
            </a:r>
          </a:p>
          <a:p>
            <a:pPr marL="285750" indent="-285750">
              <a:buFont typeface="Wingdings" charset="2"/>
              <a:buChar char="²"/>
            </a:pPr>
            <a:r>
              <a:rPr lang="en-GB" sz="1600" dirty="0" err="1"/>
              <a:t>Sekerdej</a:t>
            </a:r>
            <a:r>
              <a:rPr lang="en-GB" sz="1600" dirty="0"/>
              <a:t>, M., et al. (2018). "Keeping in touch with context: Non-verbal </a:t>
            </a:r>
            <a:r>
              <a:rPr lang="en-GB" sz="1600" dirty="0" err="1"/>
              <a:t>behavior</a:t>
            </a:r>
            <a:r>
              <a:rPr lang="en-GB" sz="1600" dirty="0"/>
              <a:t> as a manifestation of communality and dominance." </a:t>
            </a:r>
            <a:r>
              <a:rPr lang="en-GB" sz="1600" u="sng" dirty="0"/>
              <a:t>Journal of Nonverbal </a:t>
            </a:r>
            <a:r>
              <a:rPr lang="en-GB" sz="1600" u="sng" dirty="0" err="1"/>
              <a:t>Behavior</a:t>
            </a:r>
            <a:r>
              <a:rPr lang="en-GB" sz="1600" dirty="0"/>
              <a:t> </a:t>
            </a:r>
            <a:r>
              <a:rPr lang="en-GB" sz="1600" b="1" dirty="0"/>
              <a:t>42</a:t>
            </a:r>
            <a:r>
              <a:rPr lang="en-GB" sz="1600" dirty="0"/>
              <a:t>(3): 311-326.</a:t>
            </a:r>
          </a:p>
          <a:p>
            <a:pPr marL="285750" indent="-285750">
              <a:buFont typeface="Wingdings" charset="2"/>
              <a:buChar char="²"/>
            </a:pPr>
            <a:r>
              <a:rPr lang="en-GB" sz="1600" dirty="0" err="1"/>
              <a:t>Jakubiak</a:t>
            </a:r>
            <a:r>
              <a:rPr lang="en-GB" sz="1600" dirty="0"/>
              <a:t>, B. K. and B. C. Feeney (2017). "Affectionate touch to promote relational, psychological, and physical well-being in adulthood: A theoretical model and review of the research." </a:t>
            </a:r>
            <a:r>
              <a:rPr lang="en-GB" sz="1600" u="sng" dirty="0"/>
              <a:t>Personality and Social Psychology Review</a:t>
            </a:r>
            <a:r>
              <a:rPr lang="en-GB" sz="1600" dirty="0"/>
              <a:t> </a:t>
            </a:r>
            <a:r>
              <a:rPr lang="en-GB" sz="1600" b="1" dirty="0"/>
              <a:t>21</a:t>
            </a:r>
            <a:r>
              <a:rPr lang="en-GB" sz="1600" dirty="0"/>
              <a:t>(3): 228-252.</a:t>
            </a:r>
          </a:p>
          <a:p>
            <a:pPr marL="285750" indent="-285750">
              <a:buFont typeface="Wingdings" charset="2"/>
              <a:buChar char="²"/>
            </a:pPr>
            <a:r>
              <a:rPr lang="en-GB" sz="1600" dirty="0" err="1"/>
              <a:t>Nummenmaa</a:t>
            </a:r>
            <a:r>
              <a:rPr lang="en-GB" sz="1600" dirty="0"/>
              <a:t>, L., et al. (2016). "Social touch modulates endogenous mu-opioid system activity in humans." </a:t>
            </a:r>
            <a:r>
              <a:rPr lang="en-GB" sz="1600" u="sng" dirty="0"/>
              <a:t>Neuroimage</a:t>
            </a:r>
            <a:r>
              <a:rPr lang="en-GB" sz="1600" dirty="0"/>
              <a:t>.</a:t>
            </a:r>
          </a:p>
          <a:p>
            <a:pPr marL="285750" indent="-285750">
              <a:buFont typeface="Wingdings" charset="2"/>
              <a:buChar char="²"/>
            </a:pPr>
            <a:r>
              <a:rPr lang="en-GB" sz="1600" dirty="0" err="1"/>
              <a:t>Jakubiak</a:t>
            </a:r>
            <a:r>
              <a:rPr lang="en-GB" sz="1600" dirty="0"/>
              <a:t>, B. K. and B. C. Feeney (2016). "A sense of security: touch promotes state attachment security." </a:t>
            </a:r>
            <a:r>
              <a:rPr lang="en-GB" sz="1600" u="sng" dirty="0"/>
              <a:t>Social Psychological and Personality Science</a:t>
            </a:r>
            <a:r>
              <a:rPr lang="en-GB" sz="1600" dirty="0"/>
              <a:t> </a:t>
            </a:r>
            <a:r>
              <a:rPr lang="en-GB" sz="1600" b="1" dirty="0"/>
              <a:t>7</a:t>
            </a:r>
            <a:r>
              <a:rPr lang="en-GB" sz="1600" dirty="0"/>
              <a:t>(7): 745-753.</a:t>
            </a:r>
          </a:p>
          <a:p>
            <a:pPr marL="285750" indent="-285750">
              <a:buFont typeface="Wingdings" charset="2"/>
              <a:buChar char="²"/>
            </a:pPr>
            <a:r>
              <a:rPr lang="en-GB" sz="1600" dirty="0" err="1"/>
              <a:t>Jakubiak</a:t>
            </a:r>
            <a:r>
              <a:rPr lang="en-GB" sz="1600" dirty="0"/>
              <a:t>, B. K. and B. C. Feeney (2016). "Keep in touch: The effects of imagined touch support on stress and exploration." </a:t>
            </a:r>
            <a:r>
              <a:rPr lang="en-GB" sz="1600" u="sng" dirty="0"/>
              <a:t>Journal of Experimental Social Psychology</a:t>
            </a:r>
            <a:r>
              <a:rPr lang="en-GB" sz="1600" dirty="0"/>
              <a:t>.</a:t>
            </a:r>
          </a:p>
          <a:p>
            <a:pPr marL="285750" indent="-285750">
              <a:buFont typeface="Wingdings" charset="2"/>
              <a:buChar char="²"/>
            </a:pPr>
            <a:r>
              <a:rPr lang="en-GB" sz="1600" dirty="0" err="1"/>
              <a:t>Suvilehto</a:t>
            </a:r>
            <a:r>
              <a:rPr lang="en-GB" sz="1600" dirty="0"/>
              <a:t>, J. T., et al. (2015). "Topography of social touching depends on emotional bonds between humans." </a:t>
            </a:r>
            <a:r>
              <a:rPr lang="en-GB" sz="1600" u="sng" dirty="0"/>
              <a:t>Proceedings of the National Academy of Sciences</a:t>
            </a:r>
            <a:r>
              <a:rPr lang="en-GB" sz="1600" dirty="0"/>
              <a:t>.</a:t>
            </a:r>
          </a:p>
          <a:p>
            <a:pPr marL="285750" indent="-285750">
              <a:buFont typeface="Wingdings" charset="2"/>
              <a:buChar char="²"/>
            </a:pPr>
            <a:r>
              <a:rPr lang="en-GB" sz="1600" dirty="0"/>
              <a:t>Robinson, K. J., et al. (2015). "When in doubt, reach out: touch Is a covert but effective mode of soliciting and providing social support." </a:t>
            </a:r>
            <a:r>
              <a:rPr lang="en-GB" sz="1600" u="sng" dirty="0"/>
              <a:t>Social Psychological and Personality Science</a:t>
            </a:r>
            <a:r>
              <a:rPr lang="en-GB" sz="1600" dirty="0"/>
              <a:t> </a:t>
            </a:r>
            <a:r>
              <a:rPr lang="en-GB" sz="1600" b="1" dirty="0"/>
              <a:t>6</a:t>
            </a:r>
            <a:r>
              <a:rPr lang="en-GB" sz="1600" dirty="0"/>
              <a:t>(7): 831-839.</a:t>
            </a:r>
          </a:p>
          <a:p>
            <a:pPr marL="285750" indent="-285750">
              <a:buFont typeface="Wingdings" charset="2"/>
              <a:buChar char="²"/>
            </a:pPr>
            <a:r>
              <a:rPr lang="en-GB" sz="1600" dirty="0"/>
              <a:t>Cohen, S., et al. (2015). "Does hugging provide stress-buffering social support? A study of susceptibility to upper respiratory infection and illness." </a:t>
            </a:r>
            <a:r>
              <a:rPr lang="en-GB" sz="1600" u="sng" dirty="0"/>
              <a:t>Psychological Science</a:t>
            </a:r>
            <a:r>
              <a:rPr lang="en-GB" sz="1600" dirty="0"/>
              <a:t> </a:t>
            </a:r>
            <a:r>
              <a:rPr lang="en-GB" sz="1600" b="1" dirty="0"/>
              <a:t>26</a:t>
            </a:r>
            <a:r>
              <a:rPr lang="en-GB" sz="1600" dirty="0"/>
              <a:t>(2): 135-147.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576263" y="6813376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9591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1520" y="116632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z="4000" dirty="0"/>
              <a:t>friendship &amp; conflict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4572000" y="1124744"/>
            <a:ext cx="4248472" cy="5256584"/>
          </a:xfrm>
        </p:spPr>
        <p:txBody>
          <a:bodyPr lIns="92075" tIns="46038" rIns="92075" bIns="46038"/>
          <a:lstStyle/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r>
              <a:rPr lang="en-US" sz="2400" dirty="0"/>
              <a:t>540 participants (only 112 were male)      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00000"/>
              <a:buNone/>
              <a:defRPr/>
            </a:pPr>
            <a:endParaRPr lang="en-US" sz="8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r>
              <a:rPr lang="en-US" sz="2400" dirty="0"/>
              <a:t>all adults - 70% were aged between 18 &amp; 38            </a:t>
            </a:r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endParaRPr lang="en-US" sz="8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r>
              <a:rPr lang="en-US" sz="2400" dirty="0"/>
              <a:t>363 were currently in   a couple relationship  </a:t>
            </a:r>
            <a:endParaRPr lang="en-US" sz="6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endParaRPr lang="en-US" sz="8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r>
              <a:rPr lang="en-US" sz="2400" dirty="0"/>
              <a:t>asked about ‘severe fallings out’ with people in their social network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00000"/>
              <a:buNone/>
              <a:defRPr/>
            </a:pPr>
            <a:endParaRPr lang="en-US" sz="8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r>
              <a:rPr lang="en-US" sz="2400" dirty="0"/>
              <a:t>last week/month/year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00000"/>
              <a:buNone/>
              <a:defRPr/>
            </a:pPr>
            <a:endParaRPr lang="en-US" sz="8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r>
              <a:rPr lang="en-US" sz="2400" dirty="0"/>
              <a:t>40% still not reconciled a year afterwards</a:t>
            </a:r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endParaRPr lang="en-US" sz="6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endParaRPr lang="en-US" sz="6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endParaRPr lang="en-US" sz="6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endParaRPr lang="en-US" sz="600" dirty="0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540444" y="6669360"/>
            <a:ext cx="7991996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51520" y="5376118"/>
            <a:ext cx="4320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Dunbar, R. &amp; A. </a:t>
            </a:r>
            <a:r>
              <a:rPr lang="en-US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Machin</a:t>
            </a:r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(2014). "Sex differences in relationship conflict and reconciliation." Journal of Evolutionary Psychology 12(2-4): 109-133.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1540" y="3789040"/>
            <a:ext cx="39604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conflicts with those who matter most to us in our personal social networks are surprisingly common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78023"/>
            <a:ext cx="3987802" cy="266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36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7296" y="44624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z="4000" dirty="0"/>
              <a:t>frequency of ‘severe falling out’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3344" y="5220488"/>
            <a:ext cx="16561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Dunbar &amp; </a:t>
            </a:r>
            <a:r>
              <a:rPr lang="en-US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Machin</a:t>
            </a:r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2014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170" y="2780928"/>
            <a:ext cx="18725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average of 1.67 episodes per person, but a high proportion were recent suggesting an underestimate for last year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3344" y="1415678"/>
            <a:ext cx="1656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women: black columns</a:t>
            </a:r>
          </a:p>
          <a:p>
            <a:pPr algn="ctr"/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men: grey</a:t>
            </a:r>
          </a:p>
          <a:p>
            <a:pPr algn="ctr"/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columns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664" y="835610"/>
            <a:ext cx="5809704" cy="604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92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86070" y="-27384"/>
            <a:ext cx="7608373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4000" dirty="0">
                <a:latin typeface="Tahoma" charset="0"/>
              </a:rPr>
              <a:t>situated wise reasoning scale</a:t>
            </a:r>
            <a:endParaRPr lang="en-US" sz="4000" dirty="0">
              <a:latin typeface="Tahoma" charset="0"/>
              <a:cs typeface="+mj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313892" y="1124744"/>
            <a:ext cx="6786500" cy="3240360"/>
          </a:xfrm>
        </p:spPr>
        <p:txBody>
          <a:bodyPr/>
          <a:lstStyle/>
          <a:p>
            <a:pPr marL="486000" indent="-522000" eaLnBrk="1" hangingPunct="1">
              <a:lnSpc>
                <a:spcPct val="90000"/>
              </a:lnSpc>
              <a:buSzPct val="100000"/>
              <a:buFont typeface="Wingdings" charset="2"/>
              <a:buChar char="Ø"/>
              <a:defRPr/>
            </a:pPr>
            <a:r>
              <a:rPr lang="en-GB" sz="3600" dirty="0">
                <a:latin typeface="Tahoma" charset="0"/>
                <a:cs typeface="+mn-cs"/>
              </a:rPr>
              <a:t>mountain: - </a:t>
            </a:r>
            <a:r>
              <a:rPr lang="en-GB" dirty="0">
                <a:latin typeface="Tahoma" charset="0"/>
                <a:cs typeface="+mn-cs"/>
              </a:rPr>
              <a:t>5, 15, 50, 150 -</a:t>
            </a:r>
          </a:p>
          <a:p>
            <a:pPr marL="0" indent="0" eaLnBrk="1" hangingPunct="1">
              <a:lnSpc>
                <a:spcPct val="90000"/>
              </a:lnSpc>
              <a:buSzPct val="100000"/>
              <a:buNone/>
              <a:defRPr/>
            </a:pPr>
            <a:endParaRPr lang="en-GB" sz="1200" dirty="0">
              <a:latin typeface="Tahoma" charset="0"/>
            </a:endParaRPr>
          </a:p>
          <a:p>
            <a:pPr marL="486000" indent="-522000" eaLnBrk="1" hangingPunct="1">
              <a:lnSpc>
                <a:spcPct val="90000"/>
              </a:lnSpc>
              <a:buSzPct val="100000"/>
              <a:buFont typeface="Wingdings" charset="2"/>
              <a:buChar char="Ø"/>
              <a:defRPr/>
            </a:pPr>
            <a:r>
              <a:rPr lang="en-GB" sz="3600" dirty="0">
                <a:latin typeface="Tahoma" charset="0"/>
                <a:cs typeface="+mn-cs"/>
              </a:rPr>
              <a:t>food:  </a:t>
            </a:r>
            <a:r>
              <a:rPr lang="en-GB" dirty="0">
                <a:latin typeface="Tahoma" charset="0"/>
              </a:rPr>
              <a:t>well balanced ‘diet’</a:t>
            </a:r>
            <a:endParaRPr lang="en-GB" sz="3600" dirty="0">
              <a:latin typeface="Tahoma" charset="0"/>
              <a:cs typeface="+mn-cs"/>
            </a:endParaRPr>
          </a:p>
          <a:p>
            <a:pPr marL="0" indent="0" eaLnBrk="1" hangingPunct="1">
              <a:lnSpc>
                <a:spcPct val="90000"/>
              </a:lnSpc>
              <a:buSzPct val="100000"/>
              <a:buNone/>
              <a:defRPr/>
            </a:pPr>
            <a:endParaRPr lang="en-GB" sz="1200" dirty="0">
              <a:latin typeface="Tahoma" charset="0"/>
            </a:endParaRPr>
          </a:p>
          <a:p>
            <a:pPr marL="486000" indent="-522000" eaLnBrk="1" hangingPunct="1">
              <a:lnSpc>
                <a:spcPct val="90000"/>
              </a:lnSpc>
              <a:buSzPct val="100000"/>
              <a:buFont typeface="Wingdings" charset="2"/>
              <a:buChar char="Ø"/>
              <a:defRPr/>
            </a:pPr>
            <a:r>
              <a:rPr lang="en-GB" sz="3600" dirty="0">
                <a:latin typeface="Tahoma" charset="0"/>
                <a:cs typeface="+mn-cs"/>
              </a:rPr>
              <a:t>garden:  </a:t>
            </a:r>
            <a:r>
              <a:rPr lang="en-GB" dirty="0">
                <a:latin typeface="Tahoma" charset="0"/>
              </a:rPr>
              <a:t>regular ‘watering’</a:t>
            </a:r>
          </a:p>
          <a:p>
            <a:pPr marL="0" indent="0" eaLnBrk="1" hangingPunct="1">
              <a:lnSpc>
                <a:spcPct val="90000"/>
              </a:lnSpc>
              <a:buSzPct val="100000"/>
              <a:buNone/>
              <a:defRPr/>
            </a:pPr>
            <a:endParaRPr lang="en-GB" sz="1200" dirty="0">
              <a:latin typeface="Tahoma" charset="0"/>
              <a:cs typeface="+mn-cs"/>
            </a:endParaRPr>
          </a:p>
          <a:p>
            <a:pPr marL="486000" indent="-522000" eaLnBrk="1" hangingPunct="1">
              <a:lnSpc>
                <a:spcPct val="90000"/>
              </a:lnSpc>
              <a:buSzPct val="100000"/>
              <a:buFont typeface="Wingdings" charset="2"/>
              <a:buChar char="Ø"/>
              <a:defRPr/>
            </a:pPr>
            <a:r>
              <a:rPr lang="en-GB" sz="3600" dirty="0">
                <a:latin typeface="Tahoma" charset="0"/>
              </a:rPr>
              <a:t>music:  how play together</a:t>
            </a:r>
            <a:endParaRPr lang="en-GB" sz="3600" dirty="0">
              <a:latin typeface="Tahoma" charset="0"/>
              <a:cs typeface="+mn-cs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1466056" y="4653136"/>
            <a:ext cx="6248400" cy="0"/>
          </a:xfrm>
          <a:prstGeom prst="line">
            <a:avLst/>
          </a:prstGeom>
          <a:noFill/>
          <a:ln w="47625">
            <a:solidFill>
              <a:schemeClr val="folHlink"/>
            </a:solidFill>
            <a:prstDash val="lg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72009" y="5016078"/>
            <a:ext cx="903649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attachment    </a:t>
            </a:r>
            <a:r>
              <a:rPr lang="en-US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mentalising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memory</a:t>
            </a:r>
          </a:p>
          <a:p>
            <a:pPr algn="ctr">
              <a:defRPr/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mu-opioids     orbital </a:t>
            </a:r>
            <a:r>
              <a:rPr lang="en-US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pfc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  capacity</a:t>
            </a:r>
            <a:endParaRPr lang="en-GB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466056" y="6453336"/>
            <a:ext cx="6248400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47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27384"/>
            <a:ext cx="8280920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4000" dirty="0">
                <a:latin typeface="Tahoma" charset="0"/>
              </a:rPr>
              <a:t>attachment: care-seeking situations</a:t>
            </a:r>
            <a:endParaRPr lang="en-US" sz="4000" dirty="0">
              <a:latin typeface="Tahoma" charset="0"/>
              <a:cs typeface="+mj-cs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827584" y="6741368"/>
            <a:ext cx="7560840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14E9EA-CA26-D643-9E67-458672792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44" y="971619"/>
            <a:ext cx="7245720" cy="55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24616"/>
      </p:ext>
    </p:extLst>
  </p:cSld>
  <p:clrMapOvr>
    <a:masterClrMapping/>
  </p:clrMapOvr>
</p:sld>
</file>

<file path=ppt/theme/theme1.xml><?xml version="1.0" encoding="utf-8"?>
<a:theme xmlns:a="http://schemas.openxmlformats.org/drawingml/2006/main" name="Compass">
  <a:themeElements>
    <a:clrScheme name="Custom 4">
      <a:dk1>
        <a:srgbClr val="526133"/>
      </a:dk1>
      <a:lt1>
        <a:srgbClr val="FFFFFF"/>
      </a:lt1>
      <a:dk2>
        <a:srgbClr val="4E5D31"/>
      </a:dk2>
      <a:lt2>
        <a:srgbClr val="FFFFCC"/>
      </a:lt2>
      <a:accent1>
        <a:srgbClr val="F1CD50"/>
      </a:accent1>
      <a:accent2>
        <a:srgbClr val="A1C607"/>
      </a:accent2>
      <a:accent3>
        <a:srgbClr val="B2B6AD"/>
      </a:accent3>
      <a:accent4>
        <a:srgbClr val="DADADA"/>
      </a:accent4>
      <a:accent5>
        <a:srgbClr val="CAE2AA"/>
      </a:accent5>
      <a:accent6>
        <a:srgbClr val="95C422"/>
      </a:accent6>
      <a:hlink>
        <a:srgbClr val="FFCC00"/>
      </a:hlink>
      <a:folHlink>
        <a:srgbClr val="CCCC00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Compass</Template>
  <TotalTime>19769</TotalTime>
  <Words>918</Words>
  <Application>Microsoft Macintosh PowerPoint</Application>
  <PresentationFormat>On-screen Show (4:3)</PresentationFormat>
  <Paragraphs>110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Tahoma</vt:lpstr>
      <vt:lpstr>Wingdings</vt:lpstr>
      <vt:lpstr>Compass</vt:lpstr>
      <vt:lpstr>Lotus SmartPics Image</vt:lpstr>
      <vt:lpstr>session 8 – key points</vt:lpstr>
      <vt:lpstr>the six ‘rules’ of friendship </vt:lpstr>
      <vt:lpstr>knowledge/interest seems crucial</vt:lpstr>
      <vt:lpstr>helpful communication central too</vt:lpstr>
      <vt:lpstr>interesting recent touch research</vt:lpstr>
      <vt:lpstr>friendship &amp; conflict</vt:lpstr>
      <vt:lpstr>frequency of ‘severe falling out’</vt:lpstr>
      <vt:lpstr>situated wise reasoning scale</vt:lpstr>
      <vt:lpstr>attachment: care-seeking situations</vt:lpstr>
      <vt:lpstr>other ‘intrinsic’ behavioural systems</vt:lpstr>
      <vt:lpstr>affinity groups &amp; active networks</vt:lpstr>
      <vt:lpstr>session 8 – key points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experience as a client important for being an effective cognitive therapist?</dc:title>
  <dc:creator>James Hawkins.</dc:creator>
  <cp:lastModifiedBy>James Hawkins</cp:lastModifiedBy>
  <cp:revision>1011</cp:revision>
  <cp:lastPrinted>2019-05-13T16:48:23Z</cp:lastPrinted>
  <dcterms:created xsi:type="dcterms:W3CDTF">2003-01-22T11:21:49Z</dcterms:created>
  <dcterms:modified xsi:type="dcterms:W3CDTF">2019-06-16T15:39:32Z</dcterms:modified>
</cp:coreProperties>
</file>